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54"/>
  </p:notesMasterIdLst>
  <p:handoutMasterIdLst>
    <p:handoutMasterId r:id="rId55"/>
  </p:handoutMasterIdLst>
  <p:sldIdLst>
    <p:sldId id="575" r:id="rId2"/>
    <p:sldId id="576" r:id="rId3"/>
    <p:sldId id="577" r:id="rId4"/>
    <p:sldId id="578" r:id="rId5"/>
    <p:sldId id="625" r:id="rId6"/>
    <p:sldId id="579" r:id="rId7"/>
    <p:sldId id="580" r:id="rId8"/>
    <p:sldId id="581" r:id="rId9"/>
    <p:sldId id="582" r:id="rId10"/>
    <p:sldId id="626" r:id="rId11"/>
    <p:sldId id="627" r:id="rId12"/>
    <p:sldId id="583" r:id="rId13"/>
    <p:sldId id="584" r:id="rId14"/>
    <p:sldId id="585" r:id="rId15"/>
    <p:sldId id="586" r:id="rId16"/>
    <p:sldId id="592" r:id="rId17"/>
    <p:sldId id="587" r:id="rId18"/>
    <p:sldId id="588" r:id="rId19"/>
    <p:sldId id="589" r:id="rId20"/>
    <p:sldId id="590" r:id="rId21"/>
    <p:sldId id="591" r:id="rId22"/>
    <p:sldId id="593" r:id="rId23"/>
    <p:sldId id="594" r:id="rId24"/>
    <p:sldId id="595" r:id="rId25"/>
    <p:sldId id="596" r:id="rId26"/>
    <p:sldId id="597" r:id="rId27"/>
    <p:sldId id="598" r:id="rId28"/>
    <p:sldId id="599" r:id="rId29"/>
    <p:sldId id="600" r:id="rId30"/>
    <p:sldId id="601" r:id="rId31"/>
    <p:sldId id="602" r:id="rId32"/>
    <p:sldId id="603" r:id="rId33"/>
    <p:sldId id="628" r:id="rId34"/>
    <p:sldId id="630" r:id="rId35"/>
    <p:sldId id="629" r:id="rId36"/>
    <p:sldId id="604" r:id="rId37"/>
    <p:sldId id="605" r:id="rId38"/>
    <p:sldId id="606" r:id="rId39"/>
    <p:sldId id="607" r:id="rId40"/>
    <p:sldId id="608" r:id="rId41"/>
    <p:sldId id="609" r:id="rId42"/>
    <p:sldId id="631" r:id="rId43"/>
    <p:sldId id="610" r:id="rId44"/>
    <p:sldId id="622" r:id="rId45"/>
    <p:sldId id="613" r:id="rId46"/>
    <p:sldId id="614" r:id="rId47"/>
    <p:sldId id="623" r:id="rId48"/>
    <p:sldId id="616" r:id="rId49"/>
    <p:sldId id="617" r:id="rId50"/>
    <p:sldId id="620" r:id="rId51"/>
    <p:sldId id="619" r:id="rId52"/>
    <p:sldId id="621" r:id="rId53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катерина А. Шелепова" initials="ЕАШ" lastIdx="0" clrIdx="0">
    <p:extLst>
      <p:ext uri="{19B8F6BF-5375-455C-9EA6-DF929625EA0E}">
        <p15:presenceInfo xmlns:p15="http://schemas.microsoft.com/office/powerpoint/2012/main" userId="S-1-5-21-1992835873-3863471969-972439449-36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9E1FD"/>
    <a:srgbClr val="FFFF99"/>
    <a:srgbClr val="4F81BD"/>
    <a:srgbClr val="CC6600"/>
    <a:srgbClr val="FF9900"/>
    <a:srgbClr val="008000"/>
    <a:srgbClr val="FF0000"/>
    <a:srgbClr val="4269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91" autoAdjust="0"/>
    <p:restoredTop sz="86079" autoAdjust="0"/>
  </p:normalViewPr>
  <p:slideViewPr>
    <p:cSldViewPr snapToObjects="1">
      <p:cViewPr>
        <p:scale>
          <a:sx n="110" d="100"/>
          <a:sy n="110" d="100"/>
        </p:scale>
        <p:origin x="2022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14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800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26" tIns="45563" rIns="91126" bIns="4556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800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26" tIns="45563" rIns="91126" bIns="45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B2427E5-7F4F-4233-9E86-2527C35996D5}" type="datetimeFigureOut">
              <a:rPr lang="ru-RU" altLang="ru-RU"/>
              <a:pPr>
                <a:defRPr/>
              </a:pPr>
              <a:t>11.12.2018</a:t>
            </a:fld>
            <a:endParaRPr lang="ru-RU" altLang="ru-RU"/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7033"/>
            <a:ext cx="2946400" cy="49800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26" tIns="45563" rIns="91126" bIns="45563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7033"/>
            <a:ext cx="2946400" cy="49800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126" tIns="45563" rIns="91126" bIns="4556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15163BE-9A36-4D27-8870-6831D79FA0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7388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008"/>
          </a:xfrm>
          <a:prstGeom prst="rect">
            <a:avLst/>
          </a:prstGeom>
        </p:spPr>
        <p:txBody>
          <a:bodyPr vert="horz" wrap="square" lIns="91126" tIns="45563" rIns="91126" bIns="455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008"/>
          </a:xfrm>
          <a:prstGeom prst="rect">
            <a:avLst/>
          </a:prstGeom>
        </p:spPr>
        <p:txBody>
          <a:bodyPr vert="horz" lIns="91126" tIns="45563" rIns="91126" bIns="4556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49F6B1-9090-4137-9CF5-F9DC7F4821B0}" type="datetimeFigureOut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26" tIns="45563" rIns="91126" bIns="45563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10"/>
            <a:ext cx="5438775" cy="4466109"/>
          </a:xfrm>
          <a:prstGeom prst="rect">
            <a:avLst/>
          </a:prstGeom>
        </p:spPr>
        <p:txBody>
          <a:bodyPr vert="horz" lIns="91126" tIns="45563" rIns="91126" bIns="45563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33"/>
            <a:ext cx="2946400" cy="498008"/>
          </a:xfrm>
          <a:prstGeom prst="rect">
            <a:avLst/>
          </a:prstGeom>
        </p:spPr>
        <p:txBody>
          <a:bodyPr vert="horz" wrap="square" lIns="91126" tIns="45563" rIns="91126" bIns="455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7033"/>
            <a:ext cx="2946400" cy="498008"/>
          </a:xfrm>
          <a:prstGeom prst="rect">
            <a:avLst/>
          </a:prstGeom>
        </p:spPr>
        <p:txBody>
          <a:bodyPr vert="horz" wrap="square" lIns="91126" tIns="45563" rIns="91126" bIns="455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A5C2445-E14B-4FEE-BF6A-E5BAD03746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73388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6600" indent="-2825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33475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85913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39938" indent="-2254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971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543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115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68738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07B1DEF2-3DB8-45C6-87F5-5ECD18BE41E9}" type="slidenum">
              <a:rPr lang="ru-RU" altLang="ru-RU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3379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3797" name="Номер слайда 3"/>
          <p:cNvSpPr txBox="1">
            <a:spLocks noGrp="1"/>
          </p:cNvSpPr>
          <p:nvPr/>
        </p:nvSpPr>
        <p:spPr bwMode="auto">
          <a:xfrm>
            <a:off x="3849688" y="9427033"/>
            <a:ext cx="2946400" cy="498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126" tIns="45563" rIns="91126" bIns="45563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7373E52-7565-457B-A7EA-8D3746C5995B}" type="slidenum">
              <a:rPr lang="ru-RU" altLang="ru-RU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175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Таблица 1000.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таблице указывается вид подчиненности медицинской организации (юридическое лицо), на конец отчетного года.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Сумма строк 1, 2, 3  ровна Всего медицинских организаций в субъекте</a:t>
            </a:r>
          </a:p>
          <a:p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4 строку включаются сведения о числе медицинских организаций, расположенных в сельских поселениях сельских муниципальных образований, 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также в сельских населенных пунктах, входящих в состав городских поселений или городских округов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5C2445-E14B-4FEE-BF6A-E5BAD03746DF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7488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Обратите внимание, что в таблицу добавлены круглосуточные отделения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Участников и ветеранов войн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таблице 1006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представляются сведения о наличии указанных подразделений в структуре медицинской организации.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Строки с 1</a:t>
            </a:r>
            <a:r>
              <a:rPr lang="ru-RU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по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 заполняют стационары, имеющие в своем составе отделения (койки) для обслуживания перечисленных контингентов. В таблицу не включаются данные госпиталей ветеранов ВОВ и специализированных учреждений для  инвалидов войны, участников и ветеранов войн.</a:t>
            </a:r>
          </a:p>
          <a:p>
            <a:pPr fontAlgn="base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Строки 2 – 4 заполняют независимо от профиля коек и от наличия отделения.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этом же разделе указываются сведения: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 дневных стационарах для пациентов, страдающих психическими расстройствами и наркологическими заболеваниями, и числе мест в них;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 пансионатах для приезжих пациентов и числе мест в них;</a:t>
            </a:r>
            <a:r>
              <a:rPr lang="ru-RU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 психиатрических отделениях специализированного типа и числе коек в них.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таблице 1006 в строках 5 – 8 представляются данные, содержащиеся в соответствующих строках отчетной формы отраслевого статистического наблюдения №14-дс «Сведения о деятельности дневных стационаров медицинских организаций».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 b="1" dirty="0" smtClean="0">
                <a:latin typeface="Times New Roman" panose="02020603050405020304" pitchFamily="18" charset="0"/>
              </a:rPr>
              <a:t>Строки 10-11 заполняют по данным «Сводной ведомости учета движения пациентов и коечного фонда медицинской</a:t>
            </a:r>
            <a:r>
              <a:rPr lang="ru-RU" altLang="ru-RU" sz="1200" b="1" baseline="0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1200" b="1" dirty="0" smtClean="0">
                <a:latin typeface="Times New Roman" panose="02020603050405020304" pitchFamily="18" charset="0"/>
              </a:rPr>
              <a:t>организации, оказывающей медицинскую помощь в стационарных условиях» (учетная форма № 016/у-02) только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 b="1" dirty="0" smtClean="0">
                <a:latin typeface="Times New Roman" panose="02020603050405020304" pitchFamily="18" charset="0"/>
              </a:rPr>
              <a:t>специализированные отделения . </a:t>
            </a:r>
            <a:r>
              <a:rPr lang="ru-RU" alt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Сверить обязательно с формой 36-ПЛ.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5C2445-E14B-4FEE-BF6A-E5BAD03746DF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011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5C2445-E14B-4FEE-BF6A-E5BAD03746DF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3397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cs typeface="Arial" charset="0"/>
              </a:rPr>
              <a:t>Строка 1 равна  сумме строк со 2 по 8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cs typeface="Arial" charset="0"/>
              </a:rPr>
              <a:t>Строка 8 указывается как для центров здоровья – юридических лиц, так и для центров здоровья, являющихся структурными подразделениями других медицинских организаций</a:t>
            </a:r>
          </a:p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200" b="1" dirty="0" smtClean="0">
                <a:latin typeface="Times New Roman" panose="02020603050405020304" pitchFamily="18" charset="0"/>
              </a:rPr>
              <a:t>Плановая мощность </a:t>
            </a:r>
            <a:r>
              <a:rPr lang="ru-RU" alt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не указывается </a:t>
            </a:r>
            <a:r>
              <a:rPr lang="ru-RU" altLang="ru-RU" sz="1200" b="1" dirty="0" smtClean="0">
                <a:latin typeface="Times New Roman" panose="02020603050405020304" pitchFamily="18" charset="0"/>
              </a:rPr>
              <a:t>для:</a:t>
            </a:r>
          </a:p>
          <a:p>
            <a:pPr>
              <a:buClr>
                <a:schemeClr val="bg2"/>
              </a:buClr>
              <a:buSzPct val="75000"/>
              <a:buFontTx/>
              <a:buNone/>
            </a:pPr>
            <a:r>
              <a:rPr lang="ru-RU" altLang="ru-RU" sz="1200" b="0" dirty="0" smtClean="0">
                <a:latin typeface="Times New Roman" panose="02020603050405020304" pitchFamily="18" charset="0"/>
              </a:rPr>
              <a:t>- стоматологических кабинетов, организованных в специализированных больницах (для нужд пациентов)</a:t>
            </a:r>
          </a:p>
          <a:p>
            <a:pPr>
              <a:buClr>
                <a:schemeClr val="bg2"/>
              </a:buClr>
              <a:buSzPct val="75000"/>
              <a:buFontTx/>
              <a:buNone/>
            </a:pPr>
            <a:r>
              <a:rPr lang="ru-RU" altLang="ru-RU" sz="1200" b="0" dirty="0" smtClean="0">
                <a:latin typeface="Times New Roman" panose="02020603050405020304" pitchFamily="18" charset="0"/>
              </a:rPr>
              <a:t>- травмпунктов, если они организованы в приемном покое </a:t>
            </a:r>
          </a:p>
          <a:p>
            <a:pPr>
              <a:buClr>
                <a:schemeClr val="bg2"/>
              </a:buClr>
              <a:buSzPct val="75000"/>
              <a:buFontTx/>
              <a:buNone/>
            </a:pPr>
            <a:r>
              <a:rPr lang="ru-RU" altLang="ru-RU" sz="1200" b="0" dirty="0" smtClean="0">
                <a:latin typeface="Times New Roman" panose="02020603050405020304" pitchFamily="18" charset="0"/>
              </a:rPr>
              <a:t>- санаторно-курортных организаций (для нужд отдыхающих)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5C2445-E14B-4FEE-BF6A-E5BAD03746DF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4203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</a:rPr>
              <a:t>В отчете медицинской организации, обособленного структурного подразделения(амбулатории, участковой больницы, входящих в состав районных поликлиник) в таблицу включают численность прикрепленного населения на 31.12.2018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</a:rPr>
              <a:t>В сводном отчете субъекта таблица 1050 должна содержать официальные данные Росстата по состоянию на начало отчетного года и может не равняться сумме численности прикрепленного населения подведомственных медицинских организаций</a:t>
            </a:r>
          </a:p>
          <a:p>
            <a:pPr marL="342900" indent="-342900" algn="l" eaLnBrk="1" hangingPunct="1">
              <a:defRPr/>
            </a:pPr>
            <a:r>
              <a:rPr lang="ru-RU" dirty="0" smtClean="0"/>
              <a:t> Обратите внимание  Строка 1 должна быть ровна </a:t>
            </a:r>
            <a:r>
              <a:rPr lang="ru-RU" sz="1200" b="1" dirty="0" smtClean="0">
                <a:cs typeface="Arial" charset="0"/>
              </a:rPr>
              <a:t>сумме строк 2+7+8    </a:t>
            </a:r>
          </a:p>
          <a:p>
            <a:pPr algn="l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5C2445-E14B-4FEE-BF6A-E5BAD03746DF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4109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5C2445-E14B-4FEE-BF6A-E5BAD03746DF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1848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804425B-5534-42EF-AA28-C821A71A2BAF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61F86B8-9EDB-4E97-8C43-8253D853539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754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6F68373-58CF-497D-9E9E-E6A40CD67BD7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7A061FC-B8CE-4C7A-A30A-56CA9087E6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023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EB6EC08-7445-4209-A925-ADFB3362F425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C77C2BA-FB8B-4685-8608-F70630376C4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66049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9C042D4-8C3B-407B-8FCB-718821AF03DD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FC7FFE8-1FC9-4CBB-B873-D4AE23C07C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6755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DADE3-3EEF-4D40-A18E-0C98D2E909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8778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32084-4FBB-4435-9AF4-7014B74732E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4193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9D7EB08-6F85-44E9-B5A0-3862B5A51C87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2084EFC-BB70-4CBF-B9EA-5B1964E241B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850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7ADA5C2-88C4-48CB-839F-C98081875B80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FA9FFAA-0A0A-4E25-9FC7-4C28F4642F9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481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672DDD4-7B9F-43DB-AF36-51C2C7AB50E8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21159EC-5277-46E0-907B-10BB001049A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330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7657237-0AA3-49B5-9205-89BB6A13CEDB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418B84E-6545-4C58-B090-BC4C74866D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360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16BD1D0-5881-4095-A9DD-4BA98D516AEE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06CF34B-BC21-4BE7-8D61-B83EB59191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3187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C098282-DB10-4905-9B8D-5029D4E6B926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58B1D2C-4F19-456F-99D5-2C2264F2A1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8505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852EA27-1FBF-43DD-B505-306A13B68638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1693372-B4EC-45F6-A198-08265E21096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334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1896992-CE98-47BD-9991-95B2D874A3EC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21E4338-C834-4E77-A2DF-1ADA816FBD2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4948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C3ED91-4089-43E8-9136-8CA538EB13E0}" type="datetime1">
              <a:rPr lang="ru-RU"/>
              <a:pPr>
                <a:defRPr/>
              </a:pPr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13B4837-6CE5-427B-98C3-4AC7D8764E9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  <p:sldLayoutId id="2147483903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-180528" y="2060849"/>
            <a:ext cx="9324528" cy="2232248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100000"/>
              </a:spcBef>
              <a:defRPr/>
            </a:pPr>
            <a:r>
              <a:rPr lang="ru-RU" altLang="ru-RU" sz="3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Форма №</a:t>
            </a:r>
            <a:r>
              <a:rPr lang="en-US" altLang="ru-RU" sz="3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30</a:t>
            </a:r>
            <a:r>
              <a:rPr lang="ru-RU" altLang="ru-RU" sz="3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3600" b="1" dirty="0">
                <a:solidFill>
                  <a:schemeClr val="bg1"/>
                </a:solidFill>
                <a:latin typeface="Times New Roman" panose="02020603050405020304" pitchFamily="18" charset="0"/>
              </a:rPr>
            </a:br>
            <a:r>
              <a:rPr lang="ru-RU" altLang="ru-RU" sz="36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«Сведения о медицинской организации»</a:t>
            </a:r>
            <a:endParaRPr lang="ru-RU" altLang="ru-RU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99818" y="4360216"/>
            <a:ext cx="3672408" cy="2088209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400" b="1" dirty="0" smtClean="0">
                <a:solidFill>
                  <a:schemeClr val="bg1"/>
                </a:solidFill>
              </a:rPr>
              <a:t>Е.А. Шелепова</a:t>
            </a:r>
          </a:p>
          <a:p>
            <a:pPr algn="l" eaLnBrk="1" hangingPunct="1"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Зав. </a:t>
            </a:r>
            <a:r>
              <a:rPr lang="ru-RU" sz="1400" b="1" dirty="0">
                <a:solidFill>
                  <a:schemeClr val="bg1"/>
                </a:solidFill>
              </a:rPr>
              <a:t>группой сбора и обработки демографической информации отделения статистики специализированных служб </a:t>
            </a:r>
            <a:endParaRPr lang="ru-RU" sz="1400" b="1" dirty="0" smtClean="0">
              <a:solidFill>
                <a:schemeClr val="bg1"/>
              </a:solidFill>
            </a:endParaRPr>
          </a:p>
          <a:p>
            <a:pPr algn="l" eaLnBrk="1" hangingPunct="1"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ФГБУ </a:t>
            </a:r>
            <a:r>
              <a:rPr lang="ru-RU" sz="1400" b="1" dirty="0">
                <a:solidFill>
                  <a:schemeClr val="bg1"/>
                </a:solidFill>
              </a:rPr>
              <a:t>«ЦНИИОИЗ» Минздрава </a:t>
            </a:r>
            <a:r>
              <a:rPr lang="ru-RU" sz="1400" b="1" dirty="0" smtClean="0">
                <a:solidFill>
                  <a:schemeClr val="bg1"/>
                </a:solidFill>
              </a:rPr>
              <a:t>России</a:t>
            </a:r>
            <a:endParaRPr lang="ru-RU" sz="1400" dirty="0"/>
          </a:p>
          <a:p>
            <a:pPr algn="l" eaLnBrk="1" hangingPunct="1"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Электронный адрес: </a:t>
            </a:r>
            <a:r>
              <a:rPr lang="en-US" sz="1400" b="1" dirty="0" smtClean="0">
                <a:solidFill>
                  <a:schemeClr val="bg1"/>
                </a:solidFill>
              </a:rPr>
              <a:t>shelepova@mednet.ru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5364" name="Прямоугольник 3"/>
          <p:cNvSpPr>
            <a:spLocks noChangeArrowheads="1"/>
          </p:cNvSpPr>
          <p:nvPr/>
        </p:nvSpPr>
        <p:spPr bwMode="auto">
          <a:xfrm>
            <a:off x="3643313" y="6448425"/>
            <a:ext cx="2224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>
                <a:solidFill>
                  <a:srgbClr val="FFFFFF"/>
                </a:solidFill>
                <a:latin typeface="Arial" charset="0"/>
              </a:rPr>
              <a:t>Москва, 2018</a:t>
            </a:r>
          </a:p>
        </p:txBody>
      </p:sp>
    </p:spTree>
    <p:extLst>
      <p:ext uri="{BB962C8B-B14F-4D97-AF65-F5344CB8AC3E}">
        <p14:creationId xmlns:p14="http://schemas.microsoft.com/office/powerpoint/2010/main" val="201135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4"/>
          <p:cNvSpPr>
            <a:spLocks noChangeArrowheads="1"/>
          </p:cNvSpPr>
          <p:nvPr/>
        </p:nvSpPr>
        <p:spPr bwMode="auto">
          <a:xfrm>
            <a:off x="228600" y="76200"/>
            <a:ext cx="8915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spcBef>
                <a:spcPct val="0"/>
              </a:spcBef>
              <a:buNone/>
              <a:tabLst>
                <a:tab pos="2401888" algn="l"/>
                <a:tab pos="4806950" algn="ctr"/>
              </a:tabLst>
            </a:pPr>
            <a:endParaRPr lang="ru-RU" altLang="ru-RU" sz="2000" b="1" dirty="0" smtClean="0">
              <a:latin typeface="Times New Roman" panose="02020603050405020304" pitchFamily="18" charset="0"/>
            </a:endParaRPr>
          </a:p>
          <a:p>
            <a:pPr lvl="0" algn="ctr">
              <a:spcBef>
                <a:spcPct val="0"/>
              </a:spcBef>
              <a:buNone/>
              <a:tabLst>
                <a:tab pos="2401888" algn="l"/>
                <a:tab pos="4806950" algn="ctr"/>
              </a:tabLst>
            </a:pPr>
            <a:endParaRPr lang="ru-RU" altLang="ru-RU" sz="800" dirty="0">
              <a:latin typeface="Arial" panose="020B0604020202020204" pitchFamily="34" charset="0"/>
            </a:endParaRPr>
          </a:p>
        </p:txBody>
      </p:sp>
      <p:sp>
        <p:nvSpPr>
          <p:cNvPr id="8195" name="Rectangle 65"/>
          <p:cNvSpPr>
            <a:spLocks noChangeArrowheads="1"/>
          </p:cNvSpPr>
          <p:nvPr/>
        </p:nvSpPr>
        <p:spPr bwMode="auto">
          <a:xfrm>
            <a:off x="152400" y="914400"/>
            <a:ext cx="2057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Times New Roman" panose="02020603050405020304" pitchFamily="18" charset="0"/>
              </a:rPr>
              <a:t>Таблица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2401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0546" name="Group 6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12457671"/>
              </p:ext>
            </p:extLst>
          </p:nvPr>
        </p:nvGraphicFramePr>
        <p:xfrm>
          <a:off x="152400" y="1297544"/>
          <a:ext cx="8763000" cy="1785748"/>
        </p:xfrm>
        <a:graphic>
          <a:graphicData uri="http://schemas.openxmlformats.org/drawingml/2006/table">
            <a:tbl>
              <a:tblPr/>
              <a:tblGrid>
                <a:gridCol w="621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557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Состоит  под наблюдением на конец года женщин, имеющих внутриматочные спирали, чел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                                                              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использующих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гормональную контрацепцию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Введено внутриматочных спиралей (в подразделениях, оказывающих медицинскую помощь в амбулаторных и стационарных условиях),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18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ctrTitle"/>
          </p:nvPr>
        </p:nvSpPr>
        <p:spPr>
          <a:xfrm>
            <a:off x="611560" y="1556792"/>
            <a:ext cx="8136904" cy="2664296"/>
          </a:xfrm>
        </p:spPr>
        <p:txBody>
          <a:bodyPr/>
          <a:lstStyle/>
          <a:p>
            <a:pPr algn="l"/>
            <a:r>
              <a:rPr lang="ru-RU" altLang="ru-RU" sz="2000" dirty="0"/>
              <a:t>Число лиц, освидетельствованных на состояние опьянения, которые управляют транспортным средством 1</a:t>
            </a:r>
            <a:r>
              <a:rPr lang="ru-RU" altLang="ru-RU" sz="2000" dirty="0" smtClean="0"/>
              <a:t>_____, </a:t>
            </a:r>
            <a:r>
              <a:rPr lang="x-none" sz="2000" dirty="0" smtClean="0"/>
              <a:t>из </a:t>
            </a:r>
            <a:r>
              <a:rPr lang="x-none" sz="2000" dirty="0"/>
              <a:t>них: с положительным результатом медицинского освидетельствования </a:t>
            </a:r>
            <a:r>
              <a:rPr lang="x-none" sz="2000" dirty="0" smtClean="0"/>
              <a:t>всего</a:t>
            </a:r>
            <a:r>
              <a:rPr lang="ru-RU" sz="2000" dirty="0" smtClean="0"/>
              <a:t> </a:t>
            </a:r>
            <a:r>
              <a:rPr lang="ru-RU" altLang="ru-RU" sz="2000" dirty="0" smtClean="0"/>
              <a:t>2 </a:t>
            </a:r>
            <a:r>
              <a:rPr lang="ru-RU" altLang="ru-RU" sz="2000" dirty="0" smtClean="0"/>
              <a:t>_____, </a:t>
            </a:r>
            <a:r>
              <a:rPr lang="x-none" sz="2000" dirty="0"/>
              <a:t>из них: с алкогольным опьянением </a:t>
            </a:r>
            <a:r>
              <a:rPr lang="ru-RU" altLang="ru-RU" sz="2000" dirty="0" smtClean="0"/>
              <a:t> </a:t>
            </a:r>
            <a:r>
              <a:rPr lang="ru-RU" altLang="ru-RU" sz="2000" dirty="0" smtClean="0"/>
              <a:t>3 _____; </a:t>
            </a:r>
            <a:r>
              <a:rPr lang="x-none" sz="2000" dirty="0"/>
              <a:t>с наркотическим опьянением </a:t>
            </a:r>
            <a:r>
              <a:rPr lang="ru-RU" altLang="ru-RU" sz="2000" dirty="0" smtClean="0"/>
              <a:t> </a:t>
            </a:r>
            <a:r>
              <a:rPr lang="ru-RU" altLang="ru-RU" sz="2000" dirty="0" smtClean="0"/>
              <a:t>4 _____. 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endParaRPr lang="ru-RU" altLang="ru-RU" dirty="0" smtClean="0"/>
          </a:p>
        </p:txBody>
      </p:sp>
      <p:sp>
        <p:nvSpPr>
          <p:cNvPr id="41988" name="Rectangle 2"/>
          <p:cNvSpPr txBox="1">
            <a:spLocks noChangeArrowheads="1"/>
          </p:cNvSpPr>
          <p:nvPr/>
        </p:nvSpPr>
        <p:spPr bwMode="auto">
          <a:xfrm>
            <a:off x="228600" y="6096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Times New Roman" panose="02020603050405020304" pitchFamily="18" charset="0"/>
              </a:rPr>
              <a:t>Таблица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2515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03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143000"/>
            <a:ext cx="1905000" cy="3048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Таблица 2600 </a:t>
            </a:r>
            <a:endParaRPr lang="ru-RU" altLang="ru-RU" sz="2000" smtClean="0">
              <a:latin typeface="Times New Roman" panose="02020603050405020304" pitchFamily="18" charset="0"/>
            </a:endParaRPr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85800" y="45720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Диспансерное наблюдение инвалидов и участников Великой Отечественной войны и воинов-интернационалистов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13630" name="Group 638"/>
          <p:cNvGraphicFramePr>
            <a:graphicFrameLocks noGrp="1"/>
          </p:cNvGraphicFramePr>
          <p:nvPr>
            <p:ph idx="1"/>
          </p:nvPr>
        </p:nvGraphicFramePr>
        <p:xfrm>
          <a:off x="152400" y="1524000"/>
          <a:ext cx="8763000" cy="4484690"/>
        </p:xfrm>
        <a:graphic>
          <a:graphicData uri="http://schemas.openxmlformats.org/drawingml/2006/table">
            <a:tbl>
              <a:tblPr/>
              <a:tblGrid>
                <a:gridCol w="4683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017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 ВОВ (кроме ИОВ)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Инвалиды ВОВ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Воины-интернационалисты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52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Состоит под диспансерным наблюдением на начало отчетного года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Вновь взято под диспансерное наблюдение в отчетном году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Снято с диспансерного наблюдения в течении отчетного года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выехало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умерло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Состоит под диспансерным наблюдением на конец отчетного года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по группам инвалидности:     I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II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III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Охвачено комплексными медицинскими осмотрами  (из стр.6)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Нуждались в стационарном лечении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Получили стационарное лечение из числа нуждавшихся (стр.11)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5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Получили санаторно-курортное лечение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213628" name="Rectangle 636"/>
          <p:cNvSpPr>
            <a:spLocks noChangeArrowheads="1"/>
          </p:cNvSpPr>
          <p:nvPr/>
        </p:nvSpPr>
        <p:spPr bwMode="auto">
          <a:xfrm>
            <a:off x="5580112" y="2514600"/>
            <a:ext cx="3411488" cy="106680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ru-RU" sz="1400" b="1" dirty="0" smtClean="0"/>
              <a:t>       В </a:t>
            </a:r>
            <a:r>
              <a:rPr lang="ru-RU" sz="1400" b="1" dirty="0"/>
              <a:t>графы 3 и 5 включены категории пациентов, которые не предусматривают наличие инвалидности</a:t>
            </a:r>
          </a:p>
        </p:txBody>
      </p:sp>
      <p:sp>
        <p:nvSpPr>
          <p:cNvPr id="213631" name="Rectangle 639"/>
          <p:cNvSpPr>
            <a:spLocks noChangeArrowheads="1"/>
          </p:cNvSpPr>
          <p:nvPr/>
        </p:nvSpPr>
        <p:spPr bwMode="auto">
          <a:xfrm>
            <a:off x="5486400" y="3733800"/>
            <a:ext cx="3505200" cy="83820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ru-RU" sz="1600" b="1" dirty="0"/>
              <a:t>Если строка 6 не равна сумме строк 7+8+9, то необходимо дать пояснение</a:t>
            </a:r>
          </a:p>
        </p:txBody>
      </p:sp>
      <p:sp>
        <p:nvSpPr>
          <p:cNvPr id="213632" name="Rectangle 640"/>
          <p:cNvSpPr>
            <a:spLocks noChangeArrowheads="1"/>
          </p:cNvSpPr>
          <p:nvPr/>
        </p:nvSpPr>
        <p:spPr bwMode="auto">
          <a:xfrm>
            <a:off x="5486400" y="4953000"/>
            <a:ext cx="3505200" cy="83820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ru-RU" sz="1600" b="1" dirty="0"/>
              <a:t>Если строка 10 меньше строки 6, то необходимо дать пояснение</a:t>
            </a:r>
          </a:p>
        </p:txBody>
      </p:sp>
    </p:spTree>
    <p:extLst>
      <p:ext uri="{BB962C8B-B14F-4D97-AF65-F5344CB8AC3E}">
        <p14:creationId xmlns:p14="http://schemas.microsoft.com/office/powerpoint/2010/main" val="217122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15"/>
          <p:cNvSpPr>
            <a:spLocks noChangeArrowheads="1"/>
          </p:cNvSpPr>
          <p:nvPr/>
        </p:nvSpPr>
        <p:spPr bwMode="auto">
          <a:xfrm>
            <a:off x="838200" y="1600200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2650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грудное вскармливание </a:t>
            </a:r>
          </a:p>
        </p:txBody>
      </p:sp>
      <p:graphicFrame>
        <p:nvGraphicFramePr>
          <p:cNvPr id="203972" name="Group 196"/>
          <p:cNvGraphicFramePr>
            <a:graphicFrameLocks noGrp="1"/>
          </p:cNvGraphicFramePr>
          <p:nvPr/>
        </p:nvGraphicFramePr>
        <p:xfrm>
          <a:off x="685800" y="2438400"/>
          <a:ext cx="7924800" cy="1584400"/>
        </p:xfrm>
        <a:graphic>
          <a:graphicData uri="http://schemas.openxmlformats.org/drawingml/2006/table">
            <a:tbl>
              <a:tblPr/>
              <a:tblGrid>
                <a:gridCol w="792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детей, достигших в отчетном году 1 года, 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1_______,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50" marB="45650"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находились на грудном вскармливании: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50" marB="4565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 3 до 6 месяцев   2 __________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50" marB="4565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 6 месяцев до 1 года  3 __________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50" marB="45650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631675"/>
              </p:ext>
            </p:extLst>
          </p:nvPr>
        </p:nvGraphicFramePr>
        <p:xfrm>
          <a:off x="457200" y="4678363"/>
          <a:ext cx="7924800" cy="1462087"/>
        </p:xfrm>
        <a:graphic>
          <a:graphicData uri="http://schemas.openxmlformats.org/drawingml/2006/table">
            <a:tbl>
              <a:tblPr/>
              <a:tblGrid>
                <a:gridCol w="7924800">
                  <a:extLst>
                    <a:ext uri="{9D8B030D-6E8A-4147-A177-3AD203B41FA5}">
                      <a16:colId xmlns:a16="http://schemas.microsoft.com/office/drawing/2014/main" val="2577932784"/>
                    </a:ext>
                  </a:extLst>
                </a:gridCol>
              </a:tblGrid>
              <a:tr h="146208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07" marB="45607"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987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893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685800" y="1219200"/>
            <a:ext cx="8305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latin typeface="Times New Roman" panose="02020603050405020304" pitchFamily="18" charset="0"/>
              </a:rPr>
              <a:t>РАЗДЕЛ </a:t>
            </a:r>
            <a:r>
              <a:rPr lang="en-US" altLang="ru-RU" sz="2400" b="1">
                <a:latin typeface="Times New Roman" panose="02020603050405020304" pitchFamily="18" charset="0"/>
              </a:rPr>
              <a:t>IV</a:t>
            </a:r>
            <a:r>
              <a:rPr lang="ru-RU" altLang="ru-RU" sz="2400" b="1">
                <a:latin typeface="Times New Roman" panose="02020603050405020304" pitchFamily="18" charset="0"/>
              </a:rPr>
              <a:t>. ДЕЯТЕЛЬНОСТЬ</a:t>
            </a:r>
            <a:r>
              <a:rPr lang="en-US" altLang="ru-RU" sz="2400" b="1">
                <a:latin typeface="Times New Roman" panose="02020603050405020304" pitchFamily="18" charset="0"/>
              </a:rPr>
              <a:t/>
            </a:r>
            <a:br>
              <a:rPr lang="en-US" altLang="ru-RU" sz="2400" b="1">
                <a:latin typeface="Times New Roman" panose="02020603050405020304" pitchFamily="18" charset="0"/>
              </a:rPr>
            </a:br>
            <a:r>
              <a:rPr lang="en-US" altLang="ru-RU" sz="2400" b="1">
                <a:latin typeface="Times New Roman" panose="02020603050405020304" pitchFamily="18" charset="0"/>
              </a:rPr>
              <a:t>                      </a:t>
            </a:r>
            <a:r>
              <a:rPr lang="ru-RU" altLang="ru-RU" sz="2400" b="1">
                <a:latin typeface="Times New Roman" panose="02020603050405020304" pitchFamily="18" charset="0"/>
              </a:rPr>
              <a:t> МЕДИЦИНСКОЙ</a:t>
            </a:r>
            <a:r>
              <a:rPr lang="en-US" altLang="ru-RU" sz="2400" b="1">
                <a:latin typeface="Times New Roman" panose="02020603050405020304" pitchFamily="18" charset="0"/>
              </a:rPr>
              <a:t/>
            </a:r>
            <a:br>
              <a:rPr lang="en-US" altLang="ru-RU" sz="2400" b="1">
                <a:latin typeface="Times New Roman" panose="02020603050405020304" pitchFamily="18" charset="0"/>
              </a:rPr>
            </a:br>
            <a:r>
              <a:rPr lang="en-US" altLang="ru-RU" sz="2400" b="1">
                <a:latin typeface="Times New Roman" panose="02020603050405020304" pitchFamily="18" charset="0"/>
              </a:rPr>
              <a:t>                      </a:t>
            </a:r>
            <a:r>
              <a:rPr lang="ru-RU" altLang="ru-RU" sz="2400" b="1">
                <a:latin typeface="Times New Roman" panose="02020603050405020304" pitchFamily="18" charset="0"/>
              </a:rPr>
              <a:t> ОРГАНИЗАЦИИ ПО ОКАЗАНИЮ</a:t>
            </a:r>
            <a:r>
              <a:rPr lang="en-US" altLang="ru-RU" sz="2400" b="1">
                <a:latin typeface="Times New Roman" panose="02020603050405020304" pitchFamily="18" charset="0"/>
              </a:rPr>
              <a:t/>
            </a:r>
            <a:br>
              <a:rPr lang="en-US" altLang="ru-RU" sz="2400" b="1">
                <a:latin typeface="Times New Roman" panose="02020603050405020304" pitchFamily="18" charset="0"/>
              </a:rPr>
            </a:br>
            <a:r>
              <a:rPr lang="en-US" altLang="ru-RU" sz="2400" b="1">
                <a:latin typeface="Times New Roman" panose="02020603050405020304" pitchFamily="18" charset="0"/>
              </a:rPr>
              <a:t>                       </a:t>
            </a:r>
            <a:r>
              <a:rPr lang="ru-RU" altLang="ru-RU" sz="2400" b="1">
                <a:latin typeface="Times New Roman" panose="02020603050405020304" pitchFamily="18" charset="0"/>
              </a:rPr>
              <a:t>МЕДИЦИНСКОЙ ПОМОЩИ В</a:t>
            </a:r>
            <a:r>
              <a:rPr lang="en-US" altLang="ru-RU" sz="2400" b="1">
                <a:latin typeface="Times New Roman" panose="02020603050405020304" pitchFamily="18" charset="0"/>
              </a:rPr>
              <a:t/>
            </a:r>
            <a:br>
              <a:rPr lang="en-US" altLang="ru-RU" sz="2400" b="1">
                <a:latin typeface="Times New Roman" panose="02020603050405020304" pitchFamily="18" charset="0"/>
              </a:rPr>
            </a:br>
            <a:r>
              <a:rPr lang="en-US" altLang="ru-RU" sz="2400" b="1">
                <a:latin typeface="Times New Roman" panose="02020603050405020304" pitchFamily="18" charset="0"/>
              </a:rPr>
              <a:t>                      </a:t>
            </a:r>
            <a:r>
              <a:rPr lang="ru-RU" altLang="ru-RU" sz="2400" b="1">
                <a:latin typeface="Times New Roman" panose="02020603050405020304" pitchFamily="18" charset="0"/>
              </a:rPr>
              <a:t> СТАЦИОНАРНЫХ УСЛОВИЯХ</a:t>
            </a:r>
          </a:p>
        </p:txBody>
      </p:sp>
    </p:spTree>
    <p:extLst>
      <p:ext uri="{BB962C8B-B14F-4D97-AF65-F5344CB8AC3E}">
        <p14:creationId xmlns:p14="http://schemas.microsoft.com/office/powerpoint/2010/main" val="374737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457200"/>
            <a:ext cx="8610600" cy="533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>
                <a:latin typeface="Times New Roman" panose="02020603050405020304" pitchFamily="18" charset="0"/>
              </a:rPr>
              <a:t>Приказ Минздравсоцразвития России от 17.05.2012 N 555н  «Об утверждении номенклатуры коечного фонда по профилям медицинской помощи»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04800" y="1143000"/>
            <a:ext cx="8610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8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НОМЕНКЛАТУРА КОЕЧНОГО ФОНДА </a:t>
            </a:r>
          </a:p>
          <a:p>
            <a:pPr algn="ctr">
              <a:lnSpc>
                <a:spcPct val="8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ПО ПРОФИЛЯМ МЕДИЦИНСКОЙ ПОМОЩИ</a:t>
            </a:r>
          </a:p>
        </p:txBody>
      </p:sp>
      <p:graphicFrame>
        <p:nvGraphicFramePr>
          <p:cNvPr id="5166" name="Group 46"/>
          <p:cNvGraphicFramePr>
            <a:graphicFrameLocks noGrp="1"/>
          </p:cNvGraphicFramePr>
          <p:nvPr>
            <p:ph sz="half" idx="2"/>
          </p:nvPr>
        </p:nvGraphicFramePr>
        <p:xfrm>
          <a:off x="76200" y="1695450"/>
          <a:ext cx="8915400" cy="5113337"/>
        </p:xfrm>
        <a:graphic>
          <a:graphicData uri="http://schemas.openxmlformats.org/drawingml/2006/table">
            <a:tbl>
              <a:tblPr/>
              <a:tblGrid>
                <a:gridCol w="2659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6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24"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медицинской помощи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койки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879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акушерское дело        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беременных и рожениц, патологии беременности, койки сестринского ухода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611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акушерство и гинекология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беременных и рожениц, патологии беременности, гинекологические, гинекологические для детей, гинекологические для вспомогательных репродуктивных технологий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098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аллергология и иммунология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аллергологические    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2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анестезиология и реаниматология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реанимационные, реанимационные для новорожденных, интенсивной терапии, интенсивной терапии для новорожденных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38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гастроэнтерология      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гастроэнтерологические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38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           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    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38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дерматовенерология     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дерматологические, венерологические     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22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кардиология           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кардиологические, кардиологические интенсивной терапии, кардиологические для больных с острым инфарктом миокарда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31611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неврология            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неврологические, неврологические для больных с острыми нарушениями мозгового кровообращения, неврологические интенсивной терапии, психоневрологические для детей          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952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неонатология           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патологии новорожденных и недоношенных детей,  для новорожденных            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38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 descr="007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905000" y="4038600"/>
            <a:ext cx="48006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990033"/>
                </a:solidFill>
                <a:latin typeface="Times New Roman" panose="02020603050405020304" pitchFamily="18" charset="0"/>
              </a:rPr>
              <a:t>Сведения о движении пациентов в строке 61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981200" y="4343400"/>
            <a:ext cx="48006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990033"/>
                </a:solidFill>
                <a:latin typeface="Times New Roman" panose="02020603050405020304" pitchFamily="18" charset="0"/>
              </a:rPr>
              <a:t>Сведения о движении пациентов в строке 63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752600" y="4876800"/>
            <a:ext cx="48006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990033"/>
                </a:solidFill>
                <a:latin typeface="Times New Roman" panose="02020603050405020304" pitchFamily="18" charset="0"/>
              </a:rPr>
              <a:t>Сведения о движении пациентов в строке 64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981200" y="5867400"/>
            <a:ext cx="61722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990033"/>
                </a:solidFill>
                <a:latin typeface="Times New Roman" panose="02020603050405020304" pitchFamily="18" charset="0"/>
              </a:rPr>
              <a:t>Сведения о движении пациентов в строке 45</a:t>
            </a:r>
          </a:p>
        </p:txBody>
      </p:sp>
      <p:cxnSp>
        <p:nvCxnSpPr>
          <p:cNvPr id="8" name="Прямая со стрелкой 7"/>
          <p:cNvCxnSpPr>
            <a:stCxn id="22531" idx="1"/>
          </p:cNvCxnSpPr>
          <p:nvPr/>
        </p:nvCxnSpPr>
        <p:spPr>
          <a:xfrm flipH="1">
            <a:off x="914400" y="4222750"/>
            <a:ext cx="990600" cy="273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2532" idx="1"/>
          </p:cNvCxnSpPr>
          <p:nvPr/>
        </p:nvCxnSpPr>
        <p:spPr>
          <a:xfrm flipH="1">
            <a:off x="1143000" y="4527550"/>
            <a:ext cx="838200" cy="273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990600" y="5105400"/>
            <a:ext cx="914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22534" idx="1"/>
          </p:cNvCxnSpPr>
          <p:nvPr/>
        </p:nvCxnSpPr>
        <p:spPr>
          <a:xfrm flipH="1" flipV="1">
            <a:off x="1295400" y="5486400"/>
            <a:ext cx="685800" cy="565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9" name="Text Box 7"/>
          <p:cNvSpPr txBox="1">
            <a:spLocks noChangeArrowheads="1"/>
          </p:cNvSpPr>
          <p:nvPr/>
        </p:nvSpPr>
        <p:spPr bwMode="auto">
          <a:xfrm>
            <a:off x="6019800" y="304800"/>
            <a:ext cx="2971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990033"/>
                </a:solidFill>
                <a:latin typeface="Times New Roman" panose="02020603050405020304" pitchFamily="18" charset="0"/>
              </a:rPr>
              <a:t>Таблица 3100 заполняется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990033"/>
                </a:solidFill>
                <a:latin typeface="Times New Roman" panose="02020603050405020304" pitchFamily="18" charset="0"/>
              </a:rPr>
              <a:t>по профилям коек, а не по наименованию отделения</a:t>
            </a:r>
          </a:p>
        </p:txBody>
      </p:sp>
    </p:spTree>
    <p:extLst>
      <p:ext uri="{BB962C8B-B14F-4D97-AF65-F5344CB8AC3E}">
        <p14:creationId xmlns:p14="http://schemas.microsoft.com/office/powerpoint/2010/main" val="351819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28800"/>
            <a:ext cx="1524000" cy="457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000" smtClean="0">
                <a:latin typeface="Times New Roman" panose="02020603050405020304" pitchFamily="18" charset="0"/>
              </a:rPr>
              <a:t>Например, </a:t>
            </a:r>
          </a:p>
        </p:txBody>
      </p:sp>
      <p:graphicFrame>
        <p:nvGraphicFramePr>
          <p:cNvPr id="48343" name="Group 215"/>
          <p:cNvGraphicFramePr>
            <a:graphicFrameLocks noGrp="1"/>
          </p:cNvGraphicFramePr>
          <p:nvPr/>
        </p:nvGraphicFramePr>
        <p:xfrm>
          <a:off x="533400" y="2286000"/>
          <a:ext cx="7848600" cy="3962400"/>
        </p:xfrm>
        <a:graphic>
          <a:graphicData uri="http://schemas.openxmlformats.org/drawingml/2006/table">
            <a:tbl>
              <a:tblPr/>
              <a:tblGrid>
                <a:gridCol w="2312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3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2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отделения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профилей коек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ФФСН №30,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таблица 3100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Терапевтическое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терапевтические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строка 51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кардиологические для взрослых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строка 19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интенсивной терапии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 45, 45.2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11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Хирургическое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хирургические для взрослых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строка 61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хирургические для детей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строка 63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гнойной хирургии для взрослых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строка 70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гнойной хирургии для детей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строка 71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интенсивной терапии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строки 45, 45.2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гинекологические для взрослых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строка 6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7461" name="Rectangle 2"/>
          <p:cNvSpPr>
            <a:spLocks noChangeArrowheads="1"/>
          </p:cNvSpPr>
          <p:nvPr/>
        </p:nvSpPr>
        <p:spPr bwMode="auto">
          <a:xfrm>
            <a:off x="457200" y="533400"/>
            <a:ext cx="800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rgbClr val="990033"/>
                </a:solidFill>
                <a:latin typeface="Times New Roman" panose="02020603050405020304" pitchFamily="18" charset="0"/>
              </a:rPr>
              <a:t>Важно! </a:t>
            </a:r>
          </a:p>
        </p:txBody>
      </p:sp>
      <p:sp>
        <p:nvSpPr>
          <p:cNvPr id="17462" name="Rectangle 2"/>
          <p:cNvSpPr>
            <a:spLocks noChangeArrowheads="1"/>
          </p:cNvSpPr>
          <p:nvPr/>
        </p:nvSpPr>
        <p:spPr bwMode="auto">
          <a:xfrm>
            <a:off x="533400" y="990600"/>
            <a:ext cx="830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rgbClr val="990033"/>
                </a:solidFill>
                <a:latin typeface="Times New Roman" panose="02020603050405020304" pitchFamily="18" charset="0"/>
              </a:rPr>
              <a:t>Таблица 3100 заполняется по профилям коек, а не по наименованию</a:t>
            </a:r>
          </a:p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2000" b="1">
                <a:solidFill>
                  <a:srgbClr val="990033"/>
                </a:solidFill>
                <a:latin typeface="Times New Roman" panose="02020603050405020304" pitchFamily="18" charset="0"/>
              </a:rPr>
              <a:t> отделения</a:t>
            </a:r>
          </a:p>
        </p:txBody>
      </p:sp>
    </p:spTree>
    <p:extLst>
      <p:ext uri="{BB962C8B-B14F-4D97-AF65-F5344CB8AC3E}">
        <p14:creationId xmlns:p14="http://schemas.microsoft.com/office/powerpoint/2010/main" val="418474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533400"/>
            <a:ext cx="8839200" cy="5791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800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ru-RU" sz="1800" dirty="0" smtClean="0">
                <a:solidFill>
                  <a:srgbClr val="990033"/>
                </a:solidFill>
                <a:latin typeface="Times New Roman" pitchFamily="18" charset="0"/>
              </a:rPr>
              <a:t>койки общего профиля должны быть перепрофилированы и показаны по соответствующему профилю в соответствии с приказом </a:t>
            </a:r>
            <a:r>
              <a:rPr lang="ru-RU" sz="1800" dirty="0" err="1" smtClean="0">
                <a:solidFill>
                  <a:srgbClr val="990033"/>
                </a:solidFill>
                <a:latin typeface="Times New Roman" pitchFamily="18" charset="0"/>
              </a:rPr>
              <a:t>Минздравсоцразвития</a:t>
            </a:r>
            <a:r>
              <a:rPr lang="ru-RU" sz="1800" dirty="0" smtClean="0">
                <a:solidFill>
                  <a:srgbClr val="990033"/>
                </a:solidFill>
                <a:latin typeface="Times New Roman" pitchFamily="18" charset="0"/>
              </a:rPr>
              <a:t> России от 12.05.2012  № 555н (терапевтические, сестринского ухода, паллиативные или др.) </a:t>
            </a: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ru-RU" sz="1800" b="1" dirty="0" smtClean="0">
                <a:solidFill>
                  <a:srgbClr val="990033"/>
                </a:solidFill>
                <a:latin typeface="Times New Roman" pitchFamily="18" charset="0"/>
              </a:rPr>
              <a:t>койки одноименного профиля, развернутые в различных отделениях медицинской организации, показывают суммарно одной строкой</a:t>
            </a:r>
            <a:endParaRPr lang="en-US" sz="1800" b="1" dirty="0" smtClean="0">
              <a:solidFill>
                <a:srgbClr val="990033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dirty="0" smtClean="0">
                <a:latin typeface="Times New Roman" pitchFamily="18" charset="0"/>
              </a:rPr>
              <a:t>Например, в городской больнице на конец отчетного года работало:</a:t>
            </a:r>
          </a:p>
          <a:p>
            <a:pPr indent="0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dirty="0" smtClean="0">
                <a:latin typeface="Times New Roman" pitchFamily="18" charset="0"/>
              </a:rPr>
              <a:t>в терапевтическом отделении 5 коек по профилю «интенсивной терапии», в хирургическом отделении 5 коек по профилю «интенсивной терапии». В этом случае, в таблице 3100 по графе 3 строке 45.2 «интенсивной терапии» ставим 10 </a:t>
            </a: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endParaRPr lang="ru-RU" sz="18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endParaRPr lang="ru-RU" sz="1800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ru-RU" sz="1800" dirty="0" smtClean="0">
                <a:latin typeface="Times New Roman" pitchFamily="18" charset="0"/>
              </a:rPr>
              <a:t>раздел </a:t>
            </a:r>
            <a:r>
              <a:rPr lang="ru-RU" sz="1800" dirty="0" smtClean="0">
                <a:latin typeface="Times New Roman" pitchFamily="18" charset="0"/>
              </a:rPr>
              <a:t>заполняется по данным «Сводной ведомости учета движения пациентов и коечного фонда медицинской организации, оказывающей медицинскую помощь в стационарных условиях» </a:t>
            </a:r>
            <a:r>
              <a:rPr lang="ru-RU" sz="1800" dirty="0" smtClean="0">
                <a:solidFill>
                  <a:srgbClr val="990033"/>
                </a:solidFill>
                <a:latin typeface="Times New Roman" pitchFamily="18" charset="0"/>
              </a:rPr>
              <a:t>(учетная форма № 016/у-02)</a:t>
            </a:r>
            <a:r>
              <a:rPr lang="ru-RU" sz="1800" dirty="0" smtClean="0">
                <a:latin typeface="Times New Roman" pitchFamily="18" charset="0"/>
              </a:rPr>
              <a:t> и «Листков ежедневного учета движения пациентов и коечного фонда медицинской организации, оказывающей медицинскую помощь в стационарных условиях» </a:t>
            </a:r>
            <a:r>
              <a:rPr lang="ru-RU" sz="1800" dirty="0" smtClean="0">
                <a:solidFill>
                  <a:srgbClr val="990033"/>
                </a:solidFill>
                <a:latin typeface="Times New Roman" pitchFamily="18" charset="0"/>
              </a:rPr>
              <a:t>(учетная форма № 007/у-02)</a:t>
            </a:r>
          </a:p>
          <a:p>
            <a:pPr>
              <a:lnSpc>
                <a:spcPct val="80000"/>
              </a:lnSpc>
              <a:buFont typeface="Arial" charset="0"/>
              <a:buChar char="•"/>
              <a:defRPr/>
            </a:pPr>
            <a:r>
              <a:rPr lang="ru-RU" sz="1800" dirty="0" smtClean="0">
                <a:latin typeface="Times New Roman" pitchFamily="18" charset="0"/>
              </a:rPr>
              <a:t>случаи перевода пациентов из любого профильного отделения в другое этой же медицинской организации показывают как </a:t>
            </a:r>
            <a:r>
              <a:rPr lang="ru-RU" sz="1800" b="1" dirty="0" smtClean="0">
                <a:latin typeface="Times New Roman" pitchFamily="18" charset="0"/>
              </a:rPr>
              <a:t>внутрибольничные переводы</a:t>
            </a:r>
            <a:r>
              <a:rPr lang="ru-RU" sz="1800" dirty="0" smtClean="0">
                <a:latin typeface="Times New Roman" pitchFamily="18" charset="0"/>
              </a:rPr>
              <a:t>. Пациенты, направленные в дневной стационар, в другую медицинскую организацию или из них, считают </a:t>
            </a:r>
            <a:r>
              <a:rPr lang="ru-RU" sz="1800" b="1" dirty="0" smtClean="0">
                <a:latin typeface="Times New Roman" pitchFamily="18" charset="0"/>
              </a:rPr>
              <a:t>выписанными</a:t>
            </a:r>
            <a:r>
              <a:rPr lang="en-US" sz="1800" dirty="0" smtClean="0">
                <a:latin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</a:rPr>
              <a:t>(переводом) </a:t>
            </a:r>
            <a:r>
              <a:rPr lang="ru-RU" sz="1800" dirty="0" smtClean="0">
                <a:latin typeface="Times New Roman" pitchFamily="18" charset="0"/>
              </a:rPr>
              <a:t>и </a:t>
            </a:r>
            <a:r>
              <a:rPr lang="ru-RU" sz="1800" b="1" dirty="0" smtClean="0">
                <a:latin typeface="Times New Roman" pitchFamily="18" charset="0"/>
              </a:rPr>
              <a:t>поступившими</a:t>
            </a:r>
            <a:r>
              <a:rPr lang="ru-RU" sz="1800" dirty="0" smtClean="0">
                <a:latin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</a:rPr>
              <a:t>(переводом), </a:t>
            </a:r>
            <a:r>
              <a:rPr lang="ru-RU" sz="1800" dirty="0" smtClean="0">
                <a:latin typeface="Times New Roman" pitchFamily="18" charset="0"/>
              </a:rPr>
              <a:t>а не переведенными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3140968"/>
            <a:ext cx="72008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Интенсивная терапия 5 (в хирургическом отд.)+5 (в терапевтическом отд.)=10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95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57200" y="457200"/>
            <a:ext cx="7086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</a:rPr>
              <a:t>Например, </a:t>
            </a:r>
            <a:br>
              <a:rPr lang="ru-RU" altLang="ru-RU" sz="1800" b="1">
                <a:latin typeface="Times New Roman" panose="02020603050405020304" pitchFamily="18" charset="0"/>
              </a:rPr>
            </a:br>
            <a:r>
              <a:rPr lang="ru-RU" altLang="ru-RU" sz="1800" b="1">
                <a:latin typeface="Times New Roman" panose="02020603050405020304" pitchFamily="18" charset="0"/>
              </a:rPr>
              <a:t>внутрибольничный перевод в А** городской больнице</a:t>
            </a:r>
          </a:p>
        </p:txBody>
      </p:sp>
      <p:graphicFrame>
        <p:nvGraphicFramePr>
          <p:cNvPr id="49447" name="Group 295"/>
          <p:cNvGraphicFramePr>
            <a:graphicFrameLocks noGrp="1"/>
          </p:cNvGraphicFramePr>
          <p:nvPr/>
        </p:nvGraphicFramePr>
        <p:xfrm>
          <a:off x="152400" y="1371600"/>
          <a:ext cx="3581400" cy="1371600"/>
        </p:xfrm>
        <a:graphic>
          <a:graphicData uri="http://schemas.openxmlformats.org/drawingml/2006/table">
            <a:tbl>
              <a:tblPr/>
              <a:tblGrid>
                <a:gridCol w="168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Отделение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Профили коек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Терапевтическое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терапевтические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реанимационные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476" name="AutoShape 59"/>
          <p:cNvSpPr>
            <a:spLocks noChangeArrowheads="1"/>
          </p:cNvSpPr>
          <p:nvPr/>
        </p:nvSpPr>
        <p:spPr bwMode="auto">
          <a:xfrm rot="-2608104">
            <a:off x="685800" y="2209800"/>
            <a:ext cx="1457325" cy="692150"/>
          </a:xfrm>
          <a:prstGeom prst="rightArrow">
            <a:avLst>
              <a:gd name="adj1" fmla="val 50000"/>
              <a:gd name="adj2" fmla="val 52638"/>
            </a:avLst>
          </a:prstGeom>
          <a:solidFill>
            <a:schemeClr val="accent2">
              <a:alpha val="4901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Поступил</a:t>
            </a:r>
          </a:p>
        </p:txBody>
      </p:sp>
      <p:sp>
        <p:nvSpPr>
          <p:cNvPr id="19477" name="AutoShape 61"/>
          <p:cNvSpPr>
            <a:spLocks noChangeArrowheads="1"/>
          </p:cNvSpPr>
          <p:nvPr/>
        </p:nvSpPr>
        <p:spPr bwMode="auto">
          <a:xfrm>
            <a:off x="3810000" y="1676400"/>
            <a:ext cx="1600200" cy="485775"/>
          </a:xfrm>
          <a:prstGeom prst="rightArrow">
            <a:avLst>
              <a:gd name="adj1" fmla="val 50000"/>
              <a:gd name="adj2" fmla="val 82353"/>
            </a:avLst>
          </a:prstGeom>
          <a:solidFill>
            <a:schemeClr val="accent2">
              <a:alpha val="47842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Переведен</a:t>
            </a:r>
          </a:p>
        </p:txBody>
      </p:sp>
      <p:graphicFrame>
        <p:nvGraphicFramePr>
          <p:cNvPr id="49437" name="Group 285"/>
          <p:cNvGraphicFramePr>
            <a:graphicFrameLocks noGrp="1"/>
          </p:cNvGraphicFramePr>
          <p:nvPr/>
        </p:nvGraphicFramePr>
        <p:xfrm>
          <a:off x="5410200" y="1371600"/>
          <a:ext cx="3581400" cy="1279568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599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Отделение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46" marB="4564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Профили коек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46" marB="4564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64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Кардиологическое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46" marB="4564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кардиологические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46" marB="4564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64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46" marB="4564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интенсивной терапии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46" marB="4564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64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46" marB="4564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46" marB="4564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495" name="Rectangle 2"/>
          <p:cNvSpPr>
            <a:spLocks noChangeArrowheads="1"/>
          </p:cNvSpPr>
          <p:nvPr/>
        </p:nvSpPr>
        <p:spPr bwMode="auto">
          <a:xfrm>
            <a:off x="2743200" y="3505200"/>
            <a:ext cx="3733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ФФСН №30, таблица 3100</a:t>
            </a:r>
          </a:p>
        </p:txBody>
      </p:sp>
      <p:sp>
        <p:nvSpPr>
          <p:cNvPr id="19496" name="AutoShape 118"/>
          <p:cNvSpPr>
            <a:spLocks/>
          </p:cNvSpPr>
          <p:nvPr/>
        </p:nvSpPr>
        <p:spPr bwMode="auto">
          <a:xfrm rot="5400000">
            <a:off x="4381500" y="-1028700"/>
            <a:ext cx="457200" cy="8610600"/>
          </a:xfrm>
          <a:prstGeom prst="rightBrace">
            <a:avLst>
              <a:gd name="adj1" fmla="val 156944"/>
              <a:gd name="adj2" fmla="val 50000"/>
            </a:avLst>
          </a:prstGeom>
          <a:noFill/>
          <a:ln w="28575">
            <a:solidFill>
              <a:srgbClr val="99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</a:endParaRPr>
          </a:p>
        </p:txBody>
      </p:sp>
      <p:graphicFrame>
        <p:nvGraphicFramePr>
          <p:cNvPr id="49449" name="Group 297"/>
          <p:cNvGraphicFramePr>
            <a:graphicFrameLocks noGrp="1"/>
          </p:cNvGraphicFramePr>
          <p:nvPr/>
        </p:nvGraphicFramePr>
        <p:xfrm>
          <a:off x="914400" y="3962400"/>
          <a:ext cx="7543800" cy="2163810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8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1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74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коек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отчетном году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4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поступило пациентов - всего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выписано пациентов, 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в дневные стационары  (всех типов)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4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094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кардиологические для взрослых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4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терапевтические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9531" name="AutoShape 20"/>
          <p:cNvSpPr>
            <a:spLocks noChangeArrowheads="1"/>
          </p:cNvSpPr>
          <p:nvPr/>
        </p:nvSpPr>
        <p:spPr bwMode="auto">
          <a:xfrm rot="2167680">
            <a:off x="7623175" y="2344738"/>
            <a:ext cx="1457325" cy="692150"/>
          </a:xfrm>
          <a:prstGeom prst="rightArrow">
            <a:avLst>
              <a:gd name="adj1" fmla="val 50000"/>
              <a:gd name="adj2" fmla="val 52638"/>
            </a:avLst>
          </a:prstGeom>
          <a:solidFill>
            <a:schemeClr val="accent2">
              <a:alpha val="4901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Выписан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2667000" y="2057400"/>
            <a:ext cx="2362200" cy="3962400"/>
          </a:xfrm>
          <a:prstGeom prst="straightConnector1">
            <a:avLst/>
          </a:prstGeom>
          <a:ln w="63500">
            <a:solidFill>
              <a:srgbClr val="9900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6629400" y="2057400"/>
            <a:ext cx="838200" cy="3429000"/>
          </a:xfrm>
          <a:prstGeom prst="straightConnector1">
            <a:avLst/>
          </a:prstGeom>
          <a:ln w="63500">
            <a:solidFill>
              <a:srgbClr val="9900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676400"/>
            <a:ext cx="7848600" cy="2590800"/>
          </a:xfrm>
        </p:spPr>
        <p:txBody>
          <a:bodyPr/>
          <a:lstStyle/>
          <a:p>
            <a:r>
              <a:rPr lang="ru-RU" altLang="ru-RU" sz="4000" b="1" dirty="0">
                <a:latin typeface="Times New Roman" panose="02020603050405020304" pitchFamily="18" charset="0"/>
              </a:rPr>
              <a:t>РАЗДЕЛ </a:t>
            </a:r>
            <a:r>
              <a:rPr lang="en-US" altLang="ru-RU" sz="4000" b="1" dirty="0">
                <a:latin typeface="Times New Roman" panose="02020603050405020304" pitchFamily="18" charset="0"/>
              </a:rPr>
              <a:t>I</a:t>
            </a:r>
            <a:r>
              <a:rPr lang="ru-RU" altLang="ru-RU" sz="4000" b="1" dirty="0">
                <a:latin typeface="Times New Roman" panose="02020603050405020304" pitchFamily="18" charset="0"/>
              </a:rPr>
              <a:t>. </a:t>
            </a:r>
            <a:br>
              <a:rPr lang="ru-RU" altLang="ru-RU" sz="4000" b="1" dirty="0">
                <a:latin typeface="Times New Roman" panose="02020603050405020304" pitchFamily="18" charset="0"/>
              </a:rPr>
            </a:br>
            <a:r>
              <a:rPr lang="ru-RU" altLang="ru-RU" sz="4000" b="1" dirty="0">
                <a:latin typeface="Times New Roman" panose="02020603050405020304" pitchFamily="18" charset="0"/>
              </a:rPr>
              <a:t>Работа медицинской</a:t>
            </a:r>
            <a:br>
              <a:rPr lang="ru-RU" altLang="ru-RU" sz="4000" b="1" dirty="0">
                <a:latin typeface="Times New Roman" panose="02020603050405020304" pitchFamily="18" charset="0"/>
              </a:rPr>
            </a:br>
            <a:r>
              <a:rPr lang="ru-RU" altLang="ru-RU" sz="4000" b="1" dirty="0">
                <a:latin typeface="Times New Roman" panose="02020603050405020304" pitchFamily="18" charset="0"/>
              </a:rPr>
              <a:t> организации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990600" y="5181600"/>
            <a:ext cx="7848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ru-RU" sz="4000" b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860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04800" y="457200"/>
            <a:ext cx="8839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</a:rPr>
              <a:t>Например, </a:t>
            </a:r>
            <a:br>
              <a:rPr lang="ru-RU" altLang="ru-RU" sz="1800" b="1">
                <a:latin typeface="Times New Roman" panose="02020603050405020304" pitchFamily="18" charset="0"/>
              </a:rPr>
            </a:br>
            <a:r>
              <a:rPr lang="ru-RU" altLang="ru-RU" sz="1800" b="1">
                <a:latin typeface="Times New Roman" panose="02020603050405020304" pitchFamily="18" charset="0"/>
              </a:rPr>
              <a:t>внутрибольничный перевод в дневной стационар в А* городской больнице</a:t>
            </a:r>
          </a:p>
        </p:txBody>
      </p:sp>
      <p:graphicFrame>
        <p:nvGraphicFramePr>
          <p:cNvPr id="50179" name="Group 3"/>
          <p:cNvGraphicFramePr>
            <a:graphicFrameLocks noGrp="1"/>
          </p:cNvGraphicFramePr>
          <p:nvPr/>
        </p:nvGraphicFramePr>
        <p:xfrm>
          <a:off x="228600" y="1524000"/>
          <a:ext cx="3581400" cy="1371600"/>
        </p:xfrm>
        <a:graphic>
          <a:graphicData uri="http://schemas.openxmlformats.org/drawingml/2006/table">
            <a:tbl>
              <a:tblPr/>
              <a:tblGrid>
                <a:gridCol w="168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Отделение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Профиля коек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Терапевтическое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терапевтические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реанимационные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500" name="AutoShape 20"/>
          <p:cNvSpPr>
            <a:spLocks noChangeArrowheads="1"/>
          </p:cNvSpPr>
          <p:nvPr/>
        </p:nvSpPr>
        <p:spPr bwMode="auto">
          <a:xfrm rot="-2608104">
            <a:off x="685800" y="2362200"/>
            <a:ext cx="1457325" cy="692150"/>
          </a:xfrm>
          <a:prstGeom prst="rightArrow">
            <a:avLst>
              <a:gd name="adj1" fmla="val 50000"/>
              <a:gd name="adj2" fmla="val 52638"/>
            </a:avLst>
          </a:prstGeom>
          <a:solidFill>
            <a:schemeClr val="accent2">
              <a:alpha val="4901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Поступил</a:t>
            </a:r>
          </a:p>
        </p:txBody>
      </p:sp>
      <p:sp>
        <p:nvSpPr>
          <p:cNvPr id="20501" name="AutoShape 21"/>
          <p:cNvSpPr>
            <a:spLocks noChangeArrowheads="1"/>
          </p:cNvSpPr>
          <p:nvPr/>
        </p:nvSpPr>
        <p:spPr bwMode="auto">
          <a:xfrm>
            <a:off x="3810000" y="1600200"/>
            <a:ext cx="1600200" cy="914400"/>
          </a:xfrm>
          <a:prstGeom prst="rightArrow">
            <a:avLst>
              <a:gd name="adj1" fmla="val 50000"/>
              <a:gd name="adj2" fmla="val 43750"/>
            </a:avLst>
          </a:prstGeom>
          <a:solidFill>
            <a:schemeClr val="accent2">
              <a:alpha val="47842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Выписан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>
                <a:latin typeface="Times New Roman" panose="02020603050405020304" pitchFamily="18" charset="0"/>
              </a:rPr>
              <a:t>переводом</a:t>
            </a:r>
          </a:p>
        </p:txBody>
      </p:sp>
      <p:graphicFrame>
        <p:nvGraphicFramePr>
          <p:cNvPr id="50411" name="Group 2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635066"/>
              </p:ext>
            </p:extLst>
          </p:nvPr>
        </p:nvGraphicFramePr>
        <p:xfrm>
          <a:off x="5410200" y="1524000"/>
          <a:ext cx="3581400" cy="1311275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937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Отделение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42" marB="4574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Профиля коек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42" marB="4574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948"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Дневной стационар при поликлинике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42" marB="4574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терапевтические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42" marB="4574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педиатрические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42" marB="4574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4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42" marB="4574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517" name="Rectangle 2"/>
          <p:cNvSpPr>
            <a:spLocks noChangeArrowheads="1"/>
          </p:cNvSpPr>
          <p:nvPr/>
        </p:nvSpPr>
        <p:spPr bwMode="auto">
          <a:xfrm>
            <a:off x="2819400" y="3657600"/>
            <a:ext cx="3657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ФФСН №30,  таблица 3100</a:t>
            </a:r>
          </a:p>
        </p:txBody>
      </p:sp>
      <p:sp>
        <p:nvSpPr>
          <p:cNvPr id="20518" name="AutoShape 40"/>
          <p:cNvSpPr>
            <a:spLocks/>
          </p:cNvSpPr>
          <p:nvPr/>
        </p:nvSpPr>
        <p:spPr bwMode="auto">
          <a:xfrm rot="5400000">
            <a:off x="4381500" y="-952500"/>
            <a:ext cx="457200" cy="8610600"/>
          </a:xfrm>
          <a:prstGeom prst="rightBrace">
            <a:avLst>
              <a:gd name="adj1" fmla="val 156944"/>
              <a:gd name="adj2" fmla="val 50000"/>
            </a:avLst>
          </a:prstGeom>
          <a:noFill/>
          <a:ln w="28575">
            <a:solidFill>
              <a:srgbClr val="99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</a:endParaRPr>
          </a:p>
        </p:txBody>
      </p:sp>
      <p:sp>
        <p:nvSpPr>
          <p:cNvPr id="20519" name="Rectangle 2"/>
          <p:cNvSpPr>
            <a:spLocks noChangeArrowheads="1"/>
          </p:cNvSpPr>
          <p:nvPr/>
        </p:nvSpPr>
        <p:spPr bwMode="auto">
          <a:xfrm>
            <a:off x="228600" y="1143000"/>
            <a:ext cx="3581400" cy="381000"/>
          </a:xfrm>
          <a:prstGeom prst="rect">
            <a:avLst/>
          </a:prstGeom>
          <a:solidFill>
            <a:schemeClr val="accent2">
              <a:alpha val="5294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</a:rPr>
              <a:t>Круглосуточный стационар</a:t>
            </a:r>
          </a:p>
        </p:txBody>
      </p:sp>
      <p:sp>
        <p:nvSpPr>
          <p:cNvPr id="20520" name="Rectangle 2"/>
          <p:cNvSpPr>
            <a:spLocks noChangeArrowheads="1"/>
          </p:cNvSpPr>
          <p:nvPr/>
        </p:nvSpPr>
        <p:spPr bwMode="auto">
          <a:xfrm>
            <a:off x="5410200" y="1143000"/>
            <a:ext cx="3581400" cy="381000"/>
          </a:xfrm>
          <a:prstGeom prst="rect">
            <a:avLst/>
          </a:prstGeom>
          <a:solidFill>
            <a:schemeClr val="accent2">
              <a:alpha val="5294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</a:rPr>
              <a:t>Дневной стационар</a:t>
            </a:r>
          </a:p>
        </p:txBody>
      </p:sp>
      <p:graphicFrame>
        <p:nvGraphicFramePr>
          <p:cNvPr id="50418" name="Group 242"/>
          <p:cNvGraphicFramePr>
            <a:graphicFrameLocks noGrp="1"/>
          </p:cNvGraphicFramePr>
          <p:nvPr/>
        </p:nvGraphicFramePr>
        <p:xfrm>
          <a:off x="1066800" y="4114800"/>
          <a:ext cx="6781800" cy="2073276"/>
        </p:xfrm>
        <a:graphic>
          <a:graphicData uri="http://schemas.openxmlformats.org/drawingml/2006/table">
            <a:tbl>
              <a:tblPr/>
              <a:tblGrid>
                <a:gridCol w="2238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8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5383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коек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отчетном году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поступило пациентов - всего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выписано пациентов, всего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в дневные стационары  (всех типов)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8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8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реанимационные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8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терапевтические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4" marB="4573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Скругленный прямоугольник 13"/>
          <p:cNvSpPr/>
          <p:nvPr/>
        </p:nvSpPr>
        <p:spPr>
          <a:xfrm>
            <a:off x="6172200" y="2743200"/>
            <a:ext cx="2971800" cy="1447800"/>
          </a:xfrm>
          <a:prstGeom prst="roundRect">
            <a:avLst/>
          </a:prstGeom>
          <a:solidFill>
            <a:schemeClr val="accent2">
              <a:lumMod val="40000"/>
              <a:lumOff val="60000"/>
              <a:alpha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</a:rPr>
              <a:t>История болезни стационарного больного закрыта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2362200" y="2133600"/>
            <a:ext cx="2514600" cy="3810000"/>
          </a:xfrm>
          <a:prstGeom prst="straightConnector1">
            <a:avLst/>
          </a:prstGeom>
          <a:ln w="63500">
            <a:solidFill>
              <a:srgbClr val="CC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429000" y="2133600"/>
            <a:ext cx="2590800" cy="3886200"/>
          </a:xfrm>
          <a:prstGeom prst="straightConnector1">
            <a:avLst/>
          </a:prstGeom>
          <a:ln w="63500">
            <a:solidFill>
              <a:srgbClr val="CC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429000" y="2133600"/>
            <a:ext cx="4191000" cy="3810000"/>
          </a:xfrm>
          <a:prstGeom prst="straightConnector1">
            <a:avLst/>
          </a:prstGeom>
          <a:ln w="63500">
            <a:solidFill>
              <a:srgbClr val="CC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1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28600" y="228600"/>
            <a:ext cx="281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</a:rPr>
              <a:t>Например, перевод в другую медицинскую организацию</a:t>
            </a:r>
          </a:p>
        </p:txBody>
      </p:sp>
      <p:graphicFrame>
        <p:nvGraphicFramePr>
          <p:cNvPr id="51314" name="Group 114"/>
          <p:cNvGraphicFramePr>
            <a:graphicFrameLocks noGrp="1"/>
          </p:cNvGraphicFramePr>
          <p:nvPr/>
        </p:nvGraphicFramePr>
        <p:xfrm>
          <a:off x="228600" y="1524000"/>
          <a:ext cx="3581400" cy="1341439"/>
        </p:xfrm>
        <a:graphic>
          <a:graphicData uri="http://schemas.openxmlformats.org/drawingml/2006/table">
            <a:tbl>
              <a:tblPr/>
              <a:tblGrid>
                <a:gridCol w="1689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847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Отделение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Профиля коек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6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Терапевтическое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терапевтические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6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реанимационные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7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524" name="AutoShape 20"/>
          <p:cNvSpPr>
            <a:spLocks noChangeArrowheads="1"/>
          </p:cNvSpPr>
          <p:nvPr/>
        </p:nvSpPr>
        <p:spPr bwMode="auto">
          <a:xfrm rot="-2608104">
            <a:off x="685800" y="2362200"/>
            <a:ext cx="1457325" cy="692150"/>
          </a:xfrm>
          <a:prstGeom prst="rightArrow">
            <a:avLst>
              <a:gd name="adj1" fmla="val 50000"/>
              <a:gd name="adj2" fmla="val 52638"/>
            </a:avLst>
          </a:prstGeom>
          <a:solidFill>
            <a:schemeClr val="accent2">
              <a:alpha val="4901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Поступил</a:t>
            </a:r>
          </a:p>
        </p:txBody>
      </p:sp>
      <p:sp>
        <p:nvSpPr>
          <p:cNvPr id="21525" name="Rectangle 2"/>
          <p:cNvSpPr>
            <a:spLocks noChangeArrowheads="1"/>
          </p:cNvSpPr>
          <p:nvPr/>
        </p:nvSpPr>
        <p:spPr bwMode="auto">
          <a:xfrm>
            <a:off x="609600" y="3581400"/>
            <a:ext cx="3352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ФФСН №30,  таблица 3100</a:t>
            </a:r>
          </a:p>
        </p:txBody>
      </p:sp>
      <p:sp>
        <p:nvSpPr>
          <p:cNvPr id="21526" name="AutoShape 38"/>
          <p:cNvSpPr>
            <a:spLocks/>
          </p:cNvSpPr>
          <p:nvPr/>
        </p:nvSpPr>
        <p:spPr bwMode="auto">
          <a:xfrm rot="5400000">
            <a:off x="4381500" y="-952500"/>
            <a:ext cx="457200" cy="8610600"/>
          </a:xfrm>
          <a:prstGeom prst="rightBrace">
            <a:avLst>
              <a:gd name="adj1" fmla="val 156944"/>
              <a:gd name="adj2" fmla="val 50000"/>
            </a:avLst>
          </a:prstGeom>
          <a:noFill/>
          <a:ln w="28575">
            <a:solidFill>
              <a:srgbClr val="99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</a:endParaRPr>
          </a:p>
        </p:txBody>
      </p:sp>
      <p:sp>
        <p:nvSpPr>
          <p:cNvPr id="21527" name="Rectangle 2"/>
          <p:cNvSpPr>
            <a:spLocks noChangeArrowheads="1"/>
          </p:cNvSpPr>
          <p:nvPr/>
        </p:nvSpPr>
        <p:spPr bwMode="auto">
          <a:xfrm>
            <a:off x="228600" y="1143000"/>
            <a:ext cx="3581400" cy="381000"/>
          </a:xfrm>
          <a:prstGeom prst="rect">
            <a:avLst/>
          </a:prstGeom>
          <a:solidFill>
            <a:schemeClr val="accent2">
              <a:alpha val="5294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</a:rPr>
              <a:t>А** районная больница</a:t>
            </a:r>
          </a:p>
        </p:txBody>
      </p:sp>
      <p:sp>
        <p:nvSpPr>
          <p:cNvPr id="21528" name="Rectangle 2"/>
          <p:cNvSpPr>
            <a:spLocks noChangeArrowheads="1"/>
          </p:cNvSpPr>
          <p:nvPr/>
        </p:nvSpPr>
        <p:spPr bwMode="auto">
          <a:xfrm>
            <a:off x="5334000" y="1143000"/>
            <a:ext cx="3581400" cy="381000"/>
          </a:xfrm>
          <a:prstGeom prst="rect">
            <a:avLst/>
          </a:prstGeom>
          <a:solidFill>
            <a:schemeClr val="accent2">
              <a:alpha val="5294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</a:rPr>
              <a:t>Б** областная больница</a:t>
            </a:r>
          </a:p>
        </p:txBody>
      </p:sp>
      <p:graphicFrame>
        <p:nvGraphicFramePr>
          <p:cNvPr id="51296" name="Group 96"/>
          <p:cNvGraphicFramePr>
            <a:graphicFrameLocks noGrp="1"/>
          </p:cNvGraphicFramePr>
          <p:nvPr/>
        </p:nvGraphicFramePr>
        <p:xfrm>
          <a:off x="5410200" y="1524000"/>
          <a:ext cx="3581400" cy="1279608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597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Отделение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51" marB="4565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Профиля коек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51" marB="4565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64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Кардиологическое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51" marB="4565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кардиологические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51" marB="4565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64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51" marB="4565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интенсивной терапии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51" marB="4565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64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51" marB="4565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….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51" marB="4565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1470" name="Group 270"/>
          <p:cNvGraphicFramePr>
            <a:graphicFrameLocks noGrp="1"/>
          </p:cNvGraphicFramePr>
          <p:nvPr/>
        </p:nvGraphicFramePr>
        <p:xfrm>
          <a:off x="228600" y="3962400"/>
          <a:ext cx="4038600" cy="1982788"/>
        </p:xfrm>
        <a:graphic>
          <a:graphicData uri="http://schemas.openxmlformats.org/drawingml/2006/table">
            <a:tbl>
              <a:tblPr/>
              <a:tblGrid>
                <a:gridCol w="1719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2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364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коек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отчетном году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4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поступило пациентов - всего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выписано пациентов, всего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6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7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кардиологические для взрослых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34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терапевтические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575" name="Rectangle 2"/>
          <p:cNvSpPr>
            <a:spLocks noChangeArrowheads="1"/>
          </p:cNvSpPr>
          <p:nvPr/>
        </p:nvSpPr>
        <p:spPr bwMode="auto">
          <a:xfrm>
            <a:off x="5257800" y="3581400"/>
            <a:ext cx="3352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ФФСН №30,  таблица 3100</a:t>
            </a:r>
          </a:p>
        </p:txBody>
      </p:sp>
      <p:graphicFrame>
        <p:nvGraphicFramePr>
          <p:cNvPr id="51468" name="Group 268"/>
          <p:cNvGraphicFramePr>
            <a:graphicFrameLocks noGrp="1"/>
          </p:cNvGraphicFramePr>
          <p:nvPr/>
        </p:nvGraphicFramePr>
        <p:xfrm>
          <a:off x="4876800" y="3962400"/>
          <a:ext cx="4038600" cy="1997074"/>
        </p:xfrm>
        <a:graphic>
          <a:graphicData uri="http://schemas.openxmlformats.org/drawingml/2006/table">
            <a:tbl>
              <a:tblPr/>
              <a:tblGrid>
                <a:gridCol w="1719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2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407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коек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отчетном году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60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поступило пациентов - всего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выписано пациентов, всего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407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34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кардиологические для взрослых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9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терапевтические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35" marB="4573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605" name="AutoShape 271"/>
          <p:cNvSpPr>
            <a:spLocks noChangeArrowheads="1"/>
          </p:cNvSpPr>
          <p:nvPr/>
        </p:nvSpPr>
        <p:spPr bwMode="auto">
          <a:xfrm>
            <a:off x="3810000" y="1600200"/>
            <a:ext cx="1600200" cy="914400"/>
          </a:xfrm>
          <a:prstGeom prst="rightArrow">
            <a:avLst>
              <a:gd name="adj1" fmla="val 50000"/>
              <a:gd name="adj2" fmla="val 43750"/>
            </a:avLst>
          </a:prstGeom>
          <a:solidFill>
            <a:schemeClr val="accent2">
              <a:alpha val="47842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Выписан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100" b="1">
                <a:latin typeface="Times New Roman" panose="02020603050405020304" pitchFamily="18" charset="0"/>
              </a:rPr>
              <a:t>(переводом)</a:t>
            </a:r>
          </a:p>
        </p:txBody>
      </p:sp>
      <p:sp>
        <p:nvSpPr>
          <p:cNvPr id="21606" name="Rectangle 2"/>
          <p:cNvSpPr>
            <a:spLocks noChangeArrowheads="1"/>
          </p:cNvSpPr>
          <p:nvPr/>
        </p:nvSpPr>
        <p:spPr bwMode="auto">
          <a:xfrm>
            <a:off x="4499992" y="6237312"/>
            <a:ext cx="28194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Times New Roman" panose="02020603050405020304" pitchFamily="18" charset="0"/>
              </a:rPr>
              <a:t>Таблица 3101 – </a:t>
            </a:r>
            <a:r>
              <a:rPr lang="ru-RU" altLang="ru-RU" sz="1800" b="1" dirty="0">
                <a:solidFill>
                  <a:srgbClr val="990033"/>
                </a:solidFill>
                <a:latin typeface="Times New Roman" panose="02020603050405020304" pitchFamily="18" charset="0"/>
              </a:rPr>
              <a:t>ВАЖНО!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76600" y="152400"/>
            <a:ext cx="2971800" cy="1447800"/>
          </a:xfrm>
          <a:prstGeom prst="roundRect">
            <a:avLst/>
          </a:prstGeom>
          <a:solidFill>
            <a:schemeClr val="accent2">
              <a:lumMod val="20000"/>
              <a:lumOff val="80000"/>
              <a:alpha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</a:rPr>
              <a:t>История болезни стационарного больного закрыта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2895600" y="2133600"/>
            <a:ext cx="228600" cy="3505200"/>
          </a:xfrm>
          <a:prstGeom prst="straightConnector1">
            <a:avLst/>
          </a:prstGeom>
          <a:ln w="63500">
            <a:solidFill>
              <a:srgbClr val="CC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429000" y="2057400"/>
            <a:ext cx="685800" cy="3581400"/>
          </a:xfrm>
          <a:prstGeom prst="straightConnector1">
            <a:avLst/>
          </a:prstGeom>
          <a:ln w="63500">
            <a:solidFill>
              <a:srgbClr val="CC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7543800" y="2209800"/>
            <a:ext cx="304800" cy="3352800"/>
          </a:xfrm>
          <a:prstGeom prst="straightConnector1">
            <a:avLst/>
          </a:prstGeom>
          <a:ln w="63500">
            <a:solidFill>
              <a:srgbClr val="CC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8077200" y="2209800"/>
            <a:ext cx="533400" cy="3352800"/>
          </a:xfrm>
          <a:prstGeom prst="straightConnector1">
            <a:avLst/>
          </a:prstGeom>
          <a:ln w="63500">
            <a:solidFill>
              <a:srgbClr val="CC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12" name="AutoShape 59"/>
          <p:cNvSpPr>
            <a:spLocks noChangeArrowheads="1"/>
          </p:cNvSpPr>
          <p:nvPr/>
        </p:nvSpPr>
        <p:spPr bwMode="auto">
          <a:xfrm rot="2509275">
            <a:off x="7642225" y="2760663"/>
            <a:ext cx="1457325" cy="692150"/>
          </a:xfrm>
          <a:prstGeom prst="rightArrow">
            <a:avLst>
              <a:gd name="adj1" fmla="val 50000"/>
              <a:gd name="adj2" fmla="val 52638"/>
            </a:avLst>
          </a:prstGeom>
          <a:solidFill>
            <a:schemeClr val="accent2">
              <a:alpha val="4901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Выписан</a:t>
            </a:r>
          </a:p>
        </p:txBody>
      </p:sp>
    </p:spTree>
    <p:extLst>
      <p:ext uri="{BB962C8B-B14F-4D97-AF65-F5344CB8AC3E}">
        <p14:creationId xmlns:p14="http://schemas.microsoft.com/office/powerpoint/2010/main" val="280571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447800"/>
            <a:ext cx="6324600" cy="3810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Таблица 3100</a:t>
            </a:r>
            <a:r>
              <a:rPr lang="ru-RU" altLang="ru-RU" sz="2000" smtClean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56" name="Rectangle 605"/>
          <p:cNvSpPr>
            <a:spLocks noChangeArrowheads="1"/>
          </p:cNvSpPr>
          <p:nvPr/>
        </p:nvSpPr>
        <p:spPr bwMode="auto">
          <a:xfrm>
            <a:off x="1219200" y="1066800"/>
            <a:ext cx="6324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AutoNum type="arabicPeriod"/>
            </a:pPr>
            <a:r>
              <a:rPr lang="ru-RU" altLang="ru-RU" sz="2000" b="1">
                <a:latin typeface="Times New Roman" panose="02020603050405020304" pitchFamily="18" charset="0"/>
              </a:rPr>
              <a:t>Коечный фонд и его использование</a:t>
            </a:r>
            <a:endParaRPr lang="ru-RU" altLang="ru-RU" sz="2000">
              <a:latin typeface="Times New Roman" panose="02020603050405020304" pitchFamily="18" charset="0"/>
            </a:endParaRPr>
          </a:p>
        </p:txBody>
      </p:sp>
      <p:graphicFrame>
        <p:nvGraphicFramePr>
          <p:cNvPr id="212880" name="Group 193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482169844"/>
              </p:ext>
            </p:extLst>
          </p:nvPr>
        </p:nvGraphicFramePr>
        <p:xfrm>
          <a:off x="152400" y="1905000"/>
          <a:ext cx="8610600" cy="4376736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1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74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822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коек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коек, фактически развернутых и свернутых на ремонт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конец отчетного года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расположенных в сельской местности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среднегодовых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997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8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58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461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реанимационные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461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хирургические для взрослых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87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абдоминальной хирургии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5461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хирургические для детей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0224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нейрохирургические для взрослых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5461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нейрохирургические для детей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723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3634" name="Rectangle 1929"/>
          <p:cNvSpPr>
            <a:spLocks noChangeArrowheads="1"/>
          </p:cNvSpPr>
          <p:nvPr/>
        </p:nvSpPr>
        <p:spPr bwMode="auto">
          <a:xfrm>
            <a:off x="381000" y="381000"/>
            <a:ext cx="807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При заполнении таблицы 3100 следует иметь в виду:</a:t>
            </a:r>
          </a:p>
        </p:txBody>
      </p:sp>
      <p:sp>
        <p:nvSpPr>
          <p:cNvPr id="23635" name="Rectangle 1930"/>
          <p:cNvSpPr>
            <a:spLocks noChangeArrowheads="1"/>
          </p:cNvSpPr>
          <p:nvPr/>
        </p:nvSpPr>
        <p:spPr bwMode="auto">
          <a:xfrm>
            <a:off x="3810000" y="4038600"/>
            <a:ext cx="5181600" cy="20574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Число коек в графе 4 указывается по медицинским организациям и их структурным подразделениям, расположенным в сельской местности, то есть в сельских поселениях сельских муниципальных образованиях и в сельских населенных пунктах, входящих в состав городских поселений или городских округов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065712" y="3391177"/>
            <a:ext cx="4392488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Сверка с Формой № 30 - село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82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79" name="Rectangle 454"/>
          <p:cNvSpPr>
            <a:spLocks noChangeArrowheads="1"/>
          </p:cNvSpPr>
          <p:nvPr/>
        </p:nvSpPr>
        <p:spPr bwMode="auto">
          <a:xfrm>
            <a:off x="0" y="5157192"/>
            <a:ext cx="4572000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ru-RU" altLang="ru-RU" sz="1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3152" name="Group 21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6017"/>
              </p:ext>
            </p:extLst>
          </p:nvPr>
        </p:nvGraphicFramePr>
        <p:xfrm>
          <a:off x="0" y="85725"/>
          <a:ext cx="9144002" cy="5226154"/>
        </p:xfrm>
        <a:graphic>
          <a:graphicData uri="http://schemas.openxmlformats.org/drawingml/2006/table">
            <a:tbl>
              <a:tblPr/>
              <a:tblGrid>
                <a:gridCol w="867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52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52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52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523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70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523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2523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8153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8153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2523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04757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коек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отчетном году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отчетном году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Койко-дни закрытия на ремонт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7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поступило пациентов - всего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сельских жителей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общего числа поступивших (гр.6):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выписано пациентов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в дневные стационары  (всех типов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умерло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Проведено пациентами койко-дней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19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детей 0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Arial" pitchFamily="34" charset="0"/>
                        </a:rPr>
                        <a:t>–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лет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лиц старше трудоспособного возраста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 ч лиц старше трудоспособного возраста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 ч лиц старше трудоспособного возраста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 ч лиц старше трудоспособного возраста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57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4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1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гастроэнтерологичес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для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взр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626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гастр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для 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024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инфек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для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взр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3149" name="Group 2189"/>
          <p:cNvGraphicFramePr>
            <a:graphicFrameLocks noGrp="1"/>
          </p:cNvGraphicFramePr>
          <p:nvPr/>
        </p:nvGraphicFramePr>
        <p:xfrm>
          <a:off x="4953000" y="4876800"/>
          <a:ext cx="3886200" cy="204162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696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pitchFamily="34" charset="0"/>
                        </a:rPr>
                        <a:t> 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Средние сроки, дней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0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лиц старше трудоспособного возраста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15,6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гастр. для взр.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12,6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12,7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696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гастр. для дет.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15,7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5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инфек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для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взр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10,5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25,4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675" marB="4567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7086600" y="6019800"/>
            <a:ext cx="1143000" cy="838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dirty="0">
                <a:solidFill>
                  <a:srgbClr val="CC0066"/>
                </a:solidFill>
              </a:rPr>
              <a:t>?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7696200" y="6553200"/>
            <a:ext cx="609600" cy="152400"/>
          </a:xfrm>
          <a:prstGeom prst="straightConnector1">
            <a:avLst/>
          </a:prstGeom>
          <a:ln w="25400">
            <a:solidFill>
              <a:srgbClr val="CC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11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Line 2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0322" name="Group 82"/>
          <p:cNvGraphicFramePr>
            <a:graphicFrameLocks noGrp="1"/>
          </p:cNvGraphicFramePr>
          <p:nvPr>
            <p:ph type="tbl" idx="1"/>
          </p:nvPr>
        </p:nvGraphicFramePr>
        <p:xfrm>
          <a:off x="152400" y="457200"/>
          <a:ext cx="8610600" cy="4505338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2605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коек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коек, фактически развернутых и свернутых на ремонт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конец отчетного года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…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…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аллергологические для взрослых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аллергологические для детей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беременных и рожениц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патологии беременности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гинекологические для взрослых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316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гинекологические для вспомогательных  репродуктивных технологий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гинекологические для детей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08" marB="45708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5675" name="Rectangle 453"/>
          <p:cNvSpPr>
            <a:spLocks noChangeArrowheads="1"/>
          </p:cNvSpPr>
          <p:nvPr/>
        </p:nvSpPr>
        <p:spPr bwMode="auto">
          <a:xfrm>
            <a:off x="3733800" y="1828800"/>
            <a:ext cx="5181600" cy="28956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По строке «Всего» показывается число коек, движение пациентов и использование коечного фонда в целом по стационару </a:t>
            </a:r>
          </a:p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В последующих строках показываются суммарные сведения по профилям коек</a:t>
            </a:r>
          </a:p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Строка 1 должна быть равна сумме строк со 2 по 77 по всем графам, за исключением входящих строк</a:t>
            </a:r>
          </a:p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 smtClean="0">
                <a:latin typeface="Times New Roman" panose="02020603050405020304" pitchFamily="18" charset="0"/>
              </a:rPr>
              <a:t>Койки для производства абортов </a:t>
            </a:r>
            <a:r>
              <a:rPr lang="ru-RU" altLang="ru-RU" sz="1600" b="1" dirty="0">
                <a:latin typeface="Times New Roman" panose="02020603050405020304" pitchFamily="18" charset="0"/>
              </a:rPr>
              <a:t>должны входить в состав гинекологических коек в строке 6</a:t>
            </a:r>
          </a:p>
        </p:txBody>
      </p:sp>
      <p:sp>
        <p:nvSpPr>
          <p:cNvPr id="25677" name="Rectangle 444"/>
          <p:cNvSpPr>
            <a:spLocks noChangeArrowheads="1"/>
          </p:cNvSpPr>
          <p:nvPr/>
        </p:nvSpPr>
        <p:spPr bwMode="auto">
          <a:xfrm>
            <a:off x="397389" y="5013176"/>
            <a:ext cx="8763000" cy="864096"/>
          </a:xfrm>
          <a:prstGeom prst="rect">
            <a:avLst/>
          </a:prstGeom>
          <a:solidFill>
            <a:schemeClr val="accent5">
              <a:lumMod val="20000"/>
              <a:lumOff val="80000"/>
              <a:alpha val="70000"/>
            </a:schemeClr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В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акушерских стационарах </a:t>
            </a:r>
            <a:r>
              <a:rPr lang="ru-RU" altLang="ru-RU" sz="1600" b="1" dirty="0">
                <a:latin typeface="Times New Roman" panose="02020603050405020304" pitchFamily="18" charset="0"/>
              </a:rPr>
              <a:t>медицинских организаций любого</a:t>
            </a:r>
            <a:r>
              <a:rPr lang="en-US" altLang="ru-RU" sz="1600" b="1" dirty="0">
                <a:latin typeface="Times New Roman" panose="02020603050405020304" pitchFamily="18" charset="0"/>
              </a:rPr>
              <a:t> </a:t>
            </a:r>
            <a:r>
              <a:rPr lang="ru-RU" altLang="ru-RU" sz="1600" b="1" dirty="0">
                <a:latin typeface="Times New Roman" panose="02020603050405020304" pitchFamily="18" charset="0"/>
              </a:rPr>
              <a:t>уровня должны быть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предусмотрены койки для</a:t>
            </a:r>
            <a:r>
              <a:rPr lang="en-US" altLang="ru-R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реанимации</a:t>
            </a:r>
            <a:r>
              <a:rPr lang="ru-RU" altLang="ru-RU" sz="1600" b="1" dirty="0">
                <a:latin typeface="Times New Roman" panose="02020603050405020304" pitchFamily="18" charset="0"/>
              </a:rPr>
              <a:t> новорожденных, которые показываются по строке 45.1 или 45.3</a:t>
            </a:r>
          </a:p>
        </p:txBody>
      </p:sp>
    </p:spTree>
    <p:extLst>
      <p:ext uri="{BB962C8B-B14F-4D97-AF65-F5344CB8AC3E}">
        <p14:creationId xmlns:p14="http://schemas.microsoft.com/office/powerpoint/2010/main" val="204232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Line 2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217611" name="Group 523"/>
          <p:cNvGraphicFramePr>
            <a:graphicFrameLocks noGrp="1"/>
          </p:cNvGraphicFramePr>
          <p:nvPr>
            <p:ph type="tbl" idx="1"/>
          </p:nvPr>
        </p:nvGraphicFramePr>
        <p:xfrm>
          <a:off x="228600" y="838200"/>
          <a:ext cx="8610600" cy="4724400"/>
        </p:xfrm>
        <a:graphic>
          <a:graphicData uri="http://schemas.openxmlformats.org/drawingml/2006/table">
            <a:tbl>
              <a:tblPr/>
              <a:tblGrid>
                <a:gridCol w="4541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5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450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коек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коек, фактически развернутых и свернутых на ремонт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2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конец отчетного года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…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…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438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кардиологические для взрослых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кардиологические интенсивной терапии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кардиологические для больных с острым</a:t>
                      </a:r>
                    </a:p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инфарктом миокарда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кардиологические для детей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неврологические для взрослых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неврологические для больных с острыми</a:t>
                      </a:r>
                    </a:p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нарушениями мозгового кровообращения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неврологические интенсивной терапии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неврологические для детей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из них психоневрологические для детей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6703" name="Rectangle 524"/>
          <p:cNvSpPr>
            <a:spLocks noChangeArrowheads="1"/>
          </p:cNvSpPr>
          <p:nvPr/>
        </p:nvSpPr>
        <p:spPr bwMode="auto">
          <a:xfrm>
            <a:off x="5562600" y="2514600"/>
            <a:ext cx="3352800" cy="10668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Строка 19 может быть больше суммы строк 19.1 + 19.2 за счет кардиологических коек для взрослых</a:t>
            </a:r>
          </a:p>
        </p:txBody>
      </p:sp>
      <p:sp>
        <p:nvSpPr>
          <p:cNvPr id="26704" name="Rectangle 525"/>
          <p:cNvSpPr>
            <a:spLocks noChangeArrowheads="1"/>
          </p:cNvSpPr>
          <p:nvPr/>
        </p:nvSpPr>
        <p:spPr bwMode="auto">
          <a:xfrm>
            <a:off x="5562600" y="3886200"/>
            <a:ext cx="3352800" cy="10668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Строка 22 может быть больше суммы строк 22.1 + 22.2 за счет неврологических коек для взрослых</a:t>
            </a:r>
          </a:p>
        </p:txBody>
      </p:sp>
      <p:sp>
        <p:nvSpPr>
          <p:cNvPr id="26705" name="Rectangle 525"/>
          <p:cNvSpPr>
            <a:spLocks noChangeArrowheads="1"/>
          </p:cNvSpPr>
          <p:nvPr/>
        </p:nvSpPr>
        <p:spPr bwMode="auto">
          <a:xfrm>
            <a:off x="228600" y="5638800"/>
            <a:ext cx="8610600" cy="110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При наличии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реанимационных коек </a:t>
            </a:r>
            <a:r>
              <a:rPr lang="ru-RU" altLang="ru-RU" sz="1600" b="1" dirty="0">
                <a:latin typeface="Times New Roman" panose="02020603050405020304" pitchFamily="18" charset="0"/>
              </a:rPr>
              <a:t>в отделениях ПСО (первичные сосудистые отделения) и РСЦ (региональные сосудистые центры) сведения по ним показываем по строке 45 «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реанимационные койки</a:t>
            </a:r>
            <a:r>
              <a:rPr lang="ru-RU" altLang="ru-RU" sz="1600" b="1" dirty="0">
                <a:latin typeface="Times New Roman" panose="02020603050405020304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8357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2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219548" name="Group 412"/>
          <p:cNvGraphicFramePr>
            <a:graphicFrameLocks noGrp="1"/>
          </p:cNvGraphicFramePr>
          <p:nvPr>
            <p:ph type="tbl" idx="1"/>
          </p:nvPr>
        </p:nvGraphicFramePr>
        <p:xfrm>
          <a:off x="304800" y="838200"/>
          <a:ext cx="8534400" cy="3184530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1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31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6193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коек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коек, фактически развернутых и свернутых на ремонт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3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конец отчетного года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…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…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67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6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паллиативные для взрослых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6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паллиативные для детей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6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педиатрические соматические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2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из них патологии новорожденных и </a:t>
                      </a:r>
                    </a:p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недоношенных детей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6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койки для новорожденных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4" marB="45704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7703" name="Rectangle 407"/>
          <p:cNvSpPr>
            <a:spLocks noChangeArrowheads="1"/>
          </p:cNvSpPr>
          <p:nvPr/>
        </p:nvSpPr>
        <p:spPr bwMode="auto">
          <a:xfrm>
            <a:off x="4343400" y="2362200"/>
            <a:ext cx="4495800" cy="18288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Из числа педиатрических коек приказом руководителя медицинской организации могут быть выделены койки патологии новорожденных и недоношенных, койки для новорожденных, которые показывают в строке 35.1 и 35.2. </a:t>
            </a:r>
          </a:p>
        </p:txBody>
      </p:sp>
      <p:sp>
        <p:nvSpPr>
          <p:cNvPr id="27704" name="Rectangle 413"/>
          <p:cNvSpPr>
            <a:spLocks noChangeArrowheads="1"/>
          </p:cNvSpPr>
          <p:nvPr/>
        </p:nvSpPr>
        <p:spPr bwMode="auto">
          <a:xfrm>
            <a:off x="304800" y="4495800"/>
            <a:ext cx="838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Койки для новорожденных, строка 35.1, развертываются для оказания медицинской помощи больным новорожденным в </a:t>
            </a:r>
            <a:r>
              <a:rPr lang="ru-RU" altLang="ru-RU" sz="1600" b="1" dirty="0" smtClean="0">
                <a:latin typeface="Times New Roman" panose="02020603050405020304" pitchFamily="18" charset="0"/>
              </a:rPr>
              <a:t>организациях </a:t>
            </a:r>
            <a:r>
              <a:rPr lang="en-US" altLang="ru-RU" sz="1600" b="1" dirty="0">
                <a:latin typeface="Times New Roman" panose="02020603050405020304" pitchFamily="18" charset="0"/>
              </a:rPr>
              <a:t>III</a:t>
            </a:r>
            <a:r>
              <a:rPr lang="ru-RU" altLang="ru-RU" sz="1600" b="1" dirty="0">
                <a:latin typeface="Times New Roman" panose="02020603050405020304" pitchFamily="18" charset="0"/>
              </a:rPr>
              <a:t> уровня -  перинатальные центры. Кроме того, в  педиатрических </a:t>
            </a:r>
            <a:r>
              <a:rPr lang="ru-RU" altLang="ru-RU" sz="1600" b="1" dirty="0" smtClean="0">
                <a:latin typeface="Times New Roman" panose="02020603050405020304" pitchFamily="18" charset="0"/>
              </a:rPr>
              <a:t>стационарах. </a:t>
            </a:r>
            <a:endParaRPr lang="ru-RU" altLang="ru-RU" sz="16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09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Line 2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5424" name="Group 64"/>
          <p:cNvGraphicFramePr>
            <a:graphicFrameLocks noGrp="1"/>
          </p:cNvGraphicFramePr>
          <p:nvPr/>
        </p:nvGraphicFramePr>
        <p:xfrm>
          <a:off x="304800" y="914400"/>
          <a:ext cx="8458200" cy="4314859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6635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коек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коек, фактически развернутых и свернутых на ремонт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конец отчетного года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…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…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5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5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реанимационные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BD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реанимационные для новорожденных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5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интенсивной терапии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CC006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интенсивной терапии для новорожденных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скорой медицинской помощи краткосрочного пребывания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1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скорой медицинской помощи суточного пребывания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699" marB="4569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8733" name="Rectangle 349"/>
          <p:cNvSpPr>
            <a:spLocks noChangeArrowheads="1"/>
          </p:cNvSpPr>
          <p:nvPr/>
        </p:nvSpPr>
        <p:spPr bwMode="auto">
          <a:xfrm>
            <a:off x="4038600" y="2743200"/>
            <a:ext cx="4800600" cy="16002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800" dirty="0">
                <a:latin typeface="Times New Roman" panose="02020603050405020304" pitchFamily="18" charset="0"/>
              </a:rPr>
              <a:t>Реанимационные койки показывают в строке 45 </a:t>
            </a:r>
          </a:p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800" dirty="0">
                <a:latin typeface="Times New Roman" panose="02020603050405020304" pitchFamily="18" charset="0"/>
              </a:rPr>
              <a:t>Койки интенсивной терапии включают в состав реанимационных коек и показывают в строке 45.2 </a:t>
            </a:r>
          </a:p>
        </p:txBody>
      </p:sp>
      <p:sp>
        <p:nvSpPr>
          <p:cNvPr id="28734" name="Rectangle 444"/>
          <p:cNvSpPr>
            <a:spLocks noChangeArrowheads="1"/>
          </p:cNvSpPr>
          <p:nvPr/>
        </p:nvSpPr>
        <p:spPr bwMode="auto">
          <a:xfrm>
            <a:off x="304800" y="5334000"/>
            <a:ext cx="853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Arial" panose="020B0604020202020204" pitchFamily="34" charset="0"/>
              </a:rPr>
              <a:t>В акушерских стационарах медицинских организаций </a:t>
            </a:r>
            <a:r>
              <a:rPr lang="ru-RU" altLang="ru-RU" sz="1600" b="1" dirty="0">
                <a:solidFill>
                  <a:srgbClr val="FF0000"/>
                </a:solidFill>
                <a:latin typeface="Arial" panose="020B0604020202020204" pitchFamily="34" charset="0"/>
              </a:rPr>
              <a:t>любого</a:t>
            </a:r>
            <a:r>
              <a:rPr lang="ru-RU" altLang="ru-RU" sz="1600" b="1" dirty="0">
                <a:latin typeface="Arial" panose="020B0604020202020204" pitchFamily="34" charset="0"/>
              </a:rPr>
              <a:t> уровня должны быть предусмотрены </a:t>
            </a:r>
            <a:r>
              <a:rPr lang="ru-RU" altLang="ru-RU" sz="1600" b="1" dirty="0">
                <a:latin typeface="Arial" panose="020B0604020202020204" pitchFamily="34" charset="0"/>
              </a:rPr>
              <a:t>койки </a:t>
            </a:r>
            <a:r>
              <a:rPr lang="ru-RU" altLang="ru-RU" sz="16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реанимационные</a:t>
            </a:r>
            <a:r>
              <a:rPr lang="ru-RU" altLang="ru-RU" sz="1600" b="1" dirty="0" smtClean="0">
                <a:latin typeface="Arial" panose="020B0604020202020204" pitchFamily="34" charset="0"/>
              </a:rPr>
              <a:t> для </a:t>
            </a:r>
            <a:r>
              <a:rPr lang="ru-RU" altLang="ru-RU" sz="1600" b="1" dirty="0">
                <a:latin typeface="Arial" panose="020B0604020202020204" pitchFamily="34" charset="0"/>
              </a:rPr>
              <a:t>новорожденных или </a:t>
            </a:r>
            <a:r>
              <a:rPr lang="ru-RU" altLang="ru-RU" sz="1600" b="1" dirty="0">
                <a:solidFill>
                  <a:srgbClr val="FF0000"/>
                </a:solidFill>
                <a:latin typeface="Arial" panose="020B0604020202020204" pitchFamily="34" charset="0"/>
              </a:rPr>
              <a:t>интенсивной терапии </a:t>
            </a:r>
            <a:r>
              <a:rPr lang="ru-RU" altLang="ru-RU" sz="1600" b="1" dirty="0">
                <a:latin typeface="Arial" panose="020B0604020202020204" pitchFamily="34" charset="0"/>
              </a:rPr>
              <a:t>для новорожденных</a:t>
            </a:r>
            <a:endParaRPr lang="ru-RU" altLang="ru-RU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89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6449" name="Group 65"/>
          <p:cNvGraphicFramePr>
            <a:graphicFrameLocks noGrp="1"/>
          </p:cNvGraphicFramePr>
          <p:nvPr>
            <p:ph type="tbl" idx="1"/>
          </p:nvPr>
        </p:nvGraphicFramePr>
        <p:xfrm>
          <a:off x="228600" y="685800"/>
          <a:ext cx="8763000" cy="3733803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640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Профиль коек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коек, фактически развернутых и свернутых на ремонт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7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конец отчетного года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…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…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койки для взрослых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койки для детей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Кроме того, 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«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движение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»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больных новорожденных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х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х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х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общего числа (стр. 01) - платных коек 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9757" name="Rectangle 344"/>
          <p:cNvSpPr>
            <a:spLocks noChangeArrowheads="1"/>
          </p:cNvSpPr>
          <p:nvPr/>
        </p:nvSpPr>
        <p:spPr bwMode="auto">
          <a:xfrm>
            <a:off x="228600" y="4572000"/>
            <a:ext cx="8610600" cy="18288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В стр. 78 показывают «движение» больных новорожденных. Это относится к новорожденным, родившимися больными или заболевшими в акушерских стационарах. Если перевод пациента не проводился и случай считается законченным в акушерском стационаре, то пациент показывается как выписанный (или умерший). Если новорожденный переводится, то показывается выписанным </a:t>
            </a:r>
            <a:r>
              <a:rPr lang="ru-RU" altLang="ru-RU" sz="1600" b="1" dirty="0" smtClean="0">
                <a:latin typeface="Times New Roman" panose="02020603050405020304" pitchFamily="18" charset="0"/>
              </a:rPr>
              <a:t>(</a:t>
            </a:r>
            <a:r>
              <a:rPr lang="ru-RU" altLang="ru-RU" sz="1600" dirty="0" smtClean="0">
                <a:latin typeface="Times New Roman" panose="02020603050405020304" pitchFamily="18" charset="0"/>
              </a:rPr>
              <a:t>переводом</a:t>
            </a:r>
            <a:r>
              <a:rPr lang="ru-RU" altLang="ru-RU" sz="1600" b="1" dirty="0" smtClean="0">
                <a:latin typeface="Times New Roman" panose="02020603050405020304" pitchFamily="18" charset="0"/>
              </a:rPr>
              <a:t>) </a:t>
            </a:r>
            <a:r>
              <a:rPr lang="ru-RU" altLang="ru-RU" sz="1600" b="1" dirty="0">
                <a:latin typeface="Times New Roman" panose="02020603050405020304" pitchFamily="18" charset="0"/>
              </a:rPr>
              <a:t>в иную медицинскую организацию для долечивания. </a:t>
            </a:r>
          </a:p>
        </p:txBody>
      </p:sp>
      <p:sp>
        <p:nvSpPr>
          <p:cNvPr id="29758" name="Rectangle 351"/>
          <p:cNvSpPr>
            <a:spLocks noChangeArrowheads="1"/>
          </p:cNvSpPr>
          <p:nvPr/>
        </p:nvSpPr>
        <p:spPr bwMode="auto">
          <a:xfrm>
            <a:off x="3200400" y="1700808"/>
            <a:ext cx="5791200" cy="508992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Профили прочих коек, показанные в строках 76 и 77, должны быть расшифрованы</a:t>
            </a:r>
          </a:p>
        </p:txBody>
      </p:sp>
      <p:sp>
        <p:nvSpPr>
          <p:cNvPr id="29759" name="Rectangle 352"/>
          <p:cNvSpPr>
            <a:spLocks noChangeArrowheads="1"/>
          </p:cNvSpPr>
          <p:nvPr/>
        </p:nvSpPr>
        <p:spPr bwMode="auto">
          <a:xfrm>
            <a:off x="3200400" y="2514600"/>
            <a:ext cx="5791200" cy="10668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Платные койки включают в таблицу 3100 по строкам, соответствующим их профилям. Кроме того, сумму всех платных коек показывают в дополнительной стр. 79</a:t>
            </a:r>
          </a:p>
        </p:txBody>
      </p:sp>
      <p:sp>
        <p:nvSpPr>
          <p:cNvPr id="29760" name="Rectangle 351"/>
          <p:cNvSpPr>
            <a:spLocks noChangeArrowheads="1"/>
          </p:cNvSpPr>
          <p:nvPr/>
        </p:nvSpPr>
        <p:spPr bwMode="auto">
          <a:xfrm>
            <a:off x="4267200" y="3886200"/>
            <a:ext cx="3886200" cy="3810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По стр. 78 графы 3-5 не заполняют</a:t>
            </a:r>
          </a:p>
        </p:txBody>
      </p:sp>
    </p:spTree>
    <p:extLst>
      <p:ext uri="{BB962C8B-B14F-4D97-AF65-F5344CB8AC3E}">
        <p14:creationId xmlns:p14="http://schemas.microsoft.com/office/powerpoint/2010/main" val="53463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304800" y="1524000"/>
            <a:ext cx="849788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9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Необходимо обратить внимание на показатель деятельности </a:t>
            </a: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стационара:                </a:t>
            </a:r>
            <a:r>
              <a:rPr lang="ru-RU" altLang="ru-RU" sz="18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Работа койки</a:t>
            </a:r>
          </a:p>
          <a:p>
            <a:pPr algn="just">
              <a:lnSpc>
                <a:spcPct val="9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Данный показатель  не должен превышать рекомендованный по ТПГГ (330 дней) в целом по субъекту РФ и, соответственно, рекомендованные по профилям коек. </a:t>
            </a:r>
          </a:p>
          <a:p>
            <a:pPr algn="just">
              <a:lnSpc>
                <a:spcPct val="9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Предоставить пояснительные записки (за подписью </a:t>
            </a: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руководителя органа исполнительной власти субъекта Российской Федерации) </a:t>
            </a: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при работе койки в целом по субъекту по профилю выше 350 дней и ниже 280 дней </a:t>
            </a:r>
          </a:p>
        </p:txBody>
      </p:sp>
    </p:spTree>
    <p:extLst>
      <p:ext uri="{BB962C8B-B14F-4D97-AF65-F5344CB8AC3E}">
        <p14:creationId xmlns:p14="http://schemas.microsoft.com/office/powerpoint/2010/main" val="52798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457200"/>
            <a:ext cx="3810000" cy="381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smtClean="0">
                <a:latin typeface="Times New Roman" pitchFamily="18" charset="0"/>
              </a:rPr>
              <a:t>1. Общие сведения</a:t>
            </a:r>
          </a:p>
        </p:txBody>
      </p:sp>
      <p:graphicFrame>
        <p:nvGraphicFramePr>
          <p:cNvPr id="168967" name="Group 7"/>
          <p:cNvGraphicFramePr>
            <a:graphicFrameLocks noGrp="1"/>
          </p:cNvGraphicFramePr>
          <p:nvPr>
            <p:ph type="tbl" idx="1"/>
          </p:nvPr>
        </p:nvGraphicFramePr>
        <p:xfrm>
          <a:off x="457200" y="1295400"/>
          <a:ext cx="8153400" cy="2544765"/>
        </p:xfrm>
        <a:graphic>
          <a:graphicData uri="http://schemas.openxmlformats.org/drawingml/2006/table">
            <a:tbl>
              <a:tblPr/>
              <a:tblGrid>
                <a:gridCol w="5208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404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Отметка                   (нет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0, да - 1)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6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64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Подчиненность:  муниципальная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64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субъекту Российской Федерации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6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федеральная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265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Медицинская организация расположена в сельской местности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 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01" name="Rectangle 3"/>
          <p:cNvSpPr>
            <a:spLocks noChangeArrowheads="1"/>
          </p:cNvSpPr>
          <p:nvPr/>
        </p:nvSpPr>
        <p:spPr bwMode="auto">
          <a:xfrm>
            <a:off x="2027238" y="2192338"/>
            <a:ext cx="34036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>
              <a:latin typeface="Times New Roman" panose="02020603050405020304" pitchFamily="18" charset="0"/>
            </a:endParaRPr>
          </a:p>
        </p:txBody>
      </p:sp>
      <p:sp>
        <p:nvSpPr>
          <p:cNvPr id="7202" name="Rectangle 4"/>
          <p:cNvSpPr>
            <a:spLocks noChangeArrowheads="1"/>
          </p:cNvSpPr>
          <p:nvPr/>
        </p:nvSpPr>
        <p:spPr bwMode="auto">
          <a:xfrm>
            <a:off x="457200" y="914400"/>
            <a:ext cx="2057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Таблица 1000</a:t>
            </a:r>
          </a:p>
        </p:txBody>
      </p:sp>
      <p:sp>
        <p:nvSpPr>
          <p:cNvPr id="7206" name="Rectangle 214"/>
          <p:cNvSpPr>
            <a:spLocks noChangeArrowheads="1"/>
          </p:cNvSpPr>
          <p:nvPr/>
        </p:nvSpPr>
        <p:spPr bwMode="auto">
          <a:xfrm>
            <a:off x="6629400" y="2286000"/>
            <a:ext cx="2286000" cy="11430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Всего медицинских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организаций в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субъекте равно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сумме строк 1+2+3</a:t>
            </a:r>
          </a:p>
        </p:txBody>
      </p:sp>
    </p:spTree>
    <p:extLst>
      <p:ext uri="{BB962C8B-B14F-4D97-AF65-F5344CB8AC3E}">
        <p14:creationId xmlns:p14="http://schemas.microsoft.com/office/powerpoint/2010/main" val="279313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ChangeArrowheads="1"/>
          </p:cNvSpPr>
          <p:nvPr/>
        </p:nvSpPr>
        <p:spPr bwMode="auto">
          <a:xfrm>
            <a:off x="381000" y="1752600"/>
            <a:ext cx="8305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800" b="1" dirty="0">
                <a:latin typeface="Times New Roman" panose="02020603050405020304" pitchFamily="18" charset="0"/>
              </a:rPr>
              <a:t>   РАЗДЕЛ </a:t>
            </a:r>
            <a:r>
              <a:rPr lang="en-US" altLang="ru-RU" sz="2800" b="1" dirty="0">
                <a:latin typeface="Times New Roman" panose="02020603050405020304" pitchFamily="18" charset="0"/>
              </a:rPr>
              <a:t>V</a:t>
            </a:r>
            <a:r>
              <a:rPr lang="ru-RU" altLang="ru-RU" sz="2800" b="1" dirty="0">
                <a:latin typeface="Times New Roman" panose="02020603050405020304" pitchFamily="18" charset="0"/>
              </a:rPr>
              <a:t>. РАБОТА</a:t>
            </a:r>
            <a:r>
              <a:rPr lang="en-US" altLang="ru-RU" sz="2800" b="1" dirty="0">
                <a:latin typeface="Times New Roman" panose="02020603050405020304" pitchFamily="18" charset="0"/>
              </a:rPr>
              <a:t/>
            </a:r>
            <a:br>
              <a:rPr lang="en-US" altLang="ru-RU" sz="2800" b="1" dirty="0">
                <a:latin typeface="Times New Roman" panose="02020603050405020304" pitchFamily="18" charset="0"/>
              </a:rPr>
            </a:br>
            <a:r>
              <a:rPr lang="en-US" altLang="ru-RU" sz="2800" b="1" dirty="0">
                <a:latin typeface="Times New Roman" panose="02020603050405020304" pitchFamily="18" charset="0"/>
              </a:rPr>
              <a:t>                      </a:t>
            </a:r>
            <a:r>
              <a:rPr lang="ru-RU" altLang="ru-RU" sz="2800" b="1" dirty="0">
                <a:latin typeface="Times New Roman" panose="02020603050405020304" pitchFamily="18" charset="0"/>
              </a:rPr>
              <a:t> ЛЕЧЕБНО-ВСПОМОГАТЕЛЬНЫХ</a:t>
            </a:r>
            <a:r>
              <a:rPr lang="en-US" altLang="ru-RU" sz="2800" b="1" dirty="0">
                <a:latin typeface="Times New Roman" panose="02020603050405020304" pitchFamily="18" charset="0"/>
              </a:rPr>
              <a:t/>
            </a:r>
            <a:br>
              <a:rPr lang="en-US" altLang="ru-RU" sz="2800" b="1" dirty="0">
                <a:latin typeface="Times New Roman" panose="02020603050405020304" pitchFamily="18" charset="0"/>
              </a:rPr>
            </a:br>
            <a:r>
              <a:rPr lang="en-US" altLang="ru-RU" sz="2800" b="1" dirty="0">
                <a:latin typeface="Times New Roman" panose="02020603050405020304" pitchFamily="18" charset="0"/>
              </a:rPr>
              <a:t>                      </a:t>
            </a:r>
            <a:r>
              <a:rPr lang="ru-RU" altLang="ru-RU" sz="2800" b="1" dirty="0">
                <a:latin typeface="Times New Roman" panose="02020603050405020304" pitchFamily="18" charset="0"/>
              </a:rPr>
              <a:t> ОТДЕЛЕНИЙ (КАБИНЕТОВ)</a:t>
            </a:r>
            <a:r>
              <a:rPr lang="en-US" altLang="ru-RU" sz="2800" b="1" dirty="0">
                <a:latin typeface="Times New Roman" panose="02020603050405020304" pitchFamily="18" charset="0"/>
              </a:rPr>
              <a:t/>
            </a:r>
            <a:br>
              <a:rPr lang="en-US" altLang="ru-RU" sz="2800" b="1" dirty="0">
                <a:latin typeface="Times New Roman" panose="02020603050405020304" pitchFamily="18" charset="0"/>
              </a:rPr>
            </a:br>
            <a:endParaRPr lang="ru-RU" altLang="ru-RU" sz="28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93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914400"/>
            <a:ext cx="2057400" cy="3810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Таблица 4601</a:t>
            </a:r>
            <a:r>
              <a:rPr lang="ru-RU" altLang="ru-RU" sz="2000" smtClean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72" name="Rectangle 605"/>
          <p:cNvSpPr>
            <a:spLocks noChangeArrowheads="1"/>
          </p:cNvSpPr>
          <p:nvPr/>
        </p:nvSpPr>
        <p:spPr bwMode="auto">
          <a:xfrm>
            <a:off x="228600" y="381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2. Деятельность физиотерапевтического отделения (кабинета)</a:t>
            </a:r>
            <a:endParaRPr lang="ru-RU" altLang="ru-RU" sz="2000">
              <a:latin typeface="Times New Roman" panose="02020603050405020304" pitchFamily="18" charset="0"/>
            </a:endParaRPr>
          </a:p>
        </p:txBody>
      </p:sp>
      <p:graphicFrame>
        <p:nvGraphicFramePr>
          <p:cNvPr id="55350" name="Group 54"/>
          <p:cNvGraphicFramePr>
            <a:graphicFrameLocks noGrp="1"/>
          </p:cNvGraphicFramePr>
          <p:nvPr/>
        </p:nvGraphicFramePr>
        <p:xfrm>
          <a:off x="228600" y="1295400"/>
          <a:ext cx="8610600" cy="2743201"/>
        </p:xfrm>
        <a:graphic>
          <a:graphicData uri="http://schemas.openxmlformats.org/drawingml/2006/table">
            <a:tbl>
              <a:tblPr/>
              <a:tblGrid>
                <a:gridCol w="3986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0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50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2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5425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 показателей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№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из них: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55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строки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 подразделениях, оказывающих медицинскую помощь в амбулаторных условиях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 условиях дневного стационара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Число лиц, закончивших лечение, - всего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из общего числа лиц, закончивших лечение - детей</a:t>
                      </a:r>
                    </a:p>
                  </a:txBody>
                  <a:tcPr marL="11430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Число отпущенных процедур - всего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1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из них детям</a:t>
                      </a:r>
                    </a:p>
                  </a:txBody>
                  <a:tcPr marL="11430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2821" name="Rectangle 453"/>
          <p:cNvSpPr txBox="1">
            <a:spLocks noChangeArrowheads="1"/>
          </p:cNvSpPr>
          <p:nvPr/>
        </p:nvSpPr>
        <p:spPr bwMode="auto">
          <a:xfrm>
            <a:off x="5029200" y="2895600"/>
            <a:ext cx="3657600" cy="12954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3 может быть больше суммы граф 4+5 за счет сведений о пациентах, закончивших лечение в стационарных условиях</a:t>
            </a:r>
            <a:endParaRPr lang="ru-RU" altLang="ru-RU" sz="16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77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1895128" cy="381000"/>
          </a:xfrm>
        </p:spPr>
        <p:txBody>
          <a:bodyPr/>
          <a:lstStyle/>
          <a:p>
            <a:pPr marL="838200" indent="-838200"/>
            <a:r>
              <a:rPr lang="ru-RU" altLang="ru-RU" sz="2000" b="1" dirty="0" smtClean="0">
                <a:latin typeface="Times New Roman" panose="02020603050405020304" pitchFamily="18" charset="0"/>
              </a:rPr>
              <a:t>Таблица 4701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796" name="Rectangle 605"/>
          <p:cNvSpPr>
            <a:spLocks noChangeArrowheads="1"/>
          </p:cNvSpPr>
          <p:nvPr/>
        </p:nvSpPr>
        <p:spPr bwMode="auto">
          <a:xfrm>
            <a:off x="228600" y="381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3. Деятельность кабинета ЛФК</a:t>
            </a:r>
            <a:endParaRPr lang="ru-RU" altLang="ru-RU" sz="2000">
              <a:latin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ph type="tbl" idx="1"/>
          </p:nvPr>
        </p:nvGraphicFramePr>
        <p:xfrm>
          <a:off x="304800" y="1447800"/>
          <a:ext cx="8458200" cy="2560639"/>
        </p:xfrm>
        <a:graphic>
          <a:graphicData uri="http://schemas.openxmlformats.org/drawingml/2006/table">
            <a:tbl>
              <a:tblPr/>
              <a:tblGrid>
                <a:gridCol w="3916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7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80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9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338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Наименование показателей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из них: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9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строки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 подразделениях,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оказывающих медицинскую помощь в амбулаторных условиях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в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условиях дневного стационара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8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38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latin typeface="Times New Roman"/>
                        </a:rPr>
                        <a:t>Число лиц, закончивших лечение - всего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7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из общего числа лиц, закончивших лечение -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детей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11430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8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latin typeface="Times New Roman"/>
                        </a:rPr>
                        <a:t>Число отпущеных процедур - всего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8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из них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детям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11430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3845" name="Rectangle 453"/>
          <p:cNvSpPr txBox="1">
            <a:spLocks noChangeArrowheads="1"/>
          </p:cNvSpPr>
          <p:nvPr/>
        </p:nvSpPr>
        <p:spPr bwMode="auto">
          <a:xfrm>
            <a:off x="5029200" y="3048000"/>
            <a:ext cx="3657600" cy="12954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3 может быть больше суммы граф 4 + 5 за счет сведений о пациентах, закончивших лечение в стационарных условиях</a:t>
            </a:r>
            <a:endParaRPr lang="ru-RU" altLang="ru-RU" sz="16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5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1895128" cy="381000"/>
          </a:xfrm>
        </p:spPr>
        <p:txBody>
          <a:bodyPr/>
          <a:lstStyle/>
          <a:p>
            <a:pPr marL="838200" indent="-838200"/>
            <a:r>
              <a:rPr lang="ru-RU" altLang="ru-RU" sz="2000" b="1" dirty="0" smtClean="0">
                <a:latin typeface="Times New Roman" panose="02020603050405020304" pitchFamily="18" charset="0"/>
              </a:rPr>
              <a:t>Таблица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4</a:t>
            </a:r>
            <a:r>
              <a:rPr lang="en-US" altLang="ru-RU" sz="2000" b="1" dirty="0" smtClean="0">
                <a:latin typeface="Times New Roman" panose="02020603050405020304" pitchFamily="18" charset="0"/>
              </a:rPr>
              <a:t>8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01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</a:t>
            </a:r>
            <a:endParaRPr lang="ru-RU" altLang="ru-RU" sz="2000" dirty="0" smtClean="0">
              <a:latin typeface="Times New Roman" panose="02020603050405020304" pitchFamily="18" charset="0"/>
            </a:endParaRPr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796" name="Rectangle 605"/>
          <p:cNvSpPr>
            <a:spLocks noChangeArrowheads="1"/>
          </p:cNvSpPr>
          <p:nvPr/>
        </p:nvSpPr>
        <p:spPr bwMode="auto">
          <a:xfrm>
            <a:off x="228600" y="381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Times New Roman" panose="02020603050405020304" pitchFamily="18" charset="0"/>
              </a:rPr>
              <a:t>3. Деятельность кабинета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рефлексотерапии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54427051"/>
              </p:ext>
            </p:extLst>
          </p:nvPr>
        </p:nvGraphicFramePr>
        <p:xfrm>
          <a:off x="228600" y="1447801"/>
          <a:ext cx="8534400" cy="2008992"/>
        </p:xfrm>
        <a:graphic>
          <a:graphicData uri="http://schemas.openxmlformats.org/drawingml/2006/table">
            <a:tbl>
              <a:tblPr/>
              <a:tblGrid>
                <a:gridCol w="3952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4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4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10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391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Наименование показателей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из них: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76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строки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 подразделениях,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оказывающих медицинскую помощь в амбулаторных условиях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в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условиях дневного стационара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91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83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Число лиц, закончивших лечение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– всего, чел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83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/>
                        </a:rPr>
                        <a:t>Число отпущенных процедур – всего, </a:t>
                      </a:r>
                      <a:r>
                        <a:rPr lang="ru-RU" sz="1400" b="0" i="0" u="none" strike="noStrike" dirty="0" err="1" smtClean="0">
                          <a:latin typeface="Times New Roman"/>
                        </a:rPr>
                        <a:t>ед</a:t>
                      </a:r>
                      <a:endParaRPr lang="ru-RU" sz="1400" b="0" i="0" u="none" strike="noStrike" dirty="0" smtClean="0">
                        <a:latin typeface="Times New Roman"/>
                      </a:endParaRPr>
                    </a:p>
                  </a:txBody>
                  <a:tcPr marL="11430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3845" name="Rectangle 453"/>
          <p:cNvSpPr txBox="1">
            <a:spLocks noChangeArrowheads="1"/>
          </p:cNvSpPr>
          <p:nvPr/>
        </p:nvSpPr>
        <p:spPr bwMode="auto">
          <a:xfrm>
            <a:off x="5029200" y="3048000"/>
            <a:ext cx="3657600" cy="12954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3 может быть больше суммы граф 4 + 5 за счет сведений о пациентах, закончивших лечение в стационарных условиях</a:t>
            </a:r>
            <a:endParaRPr lang="ru-RU" altLang="ru-RU" sz="16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03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2255168" cy="381000"/>
          </a:xfrm>
        </p:spPr>
        <p:txBody>
          <a:bodyPr/>
          <a:lstStyle/>
          <a:p>
            <a:pPr marL="838200" indent="-838200"/>
            <a:r>
              <a:rPr lang="ru-RU" altLang="ru-RU" sz="2000" b="1" dirty="0" smtClean="0">
                <a:latin typeface="Times New Roman" panose="02020603050405020304" pitchFamily="18" charset="0"/>
              </a:rPr>
              <a:t>Таблица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4</a:t>
            </a:r>
            <a:r>
              <a:rPr lang="en-US" altLang="ru-RU" sz="2000" b="1" dirty="0" smtClean="0">
                <a:latin typeface="Times New Roman" panose="02020603050405020304" pitchFamily="18" charset="0"/>
              </a:rPr>
              <a:t>8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02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</a:t>
            </a:r>
            <a:endParaRPr lang="ru-RU" altLang="ru-RU" sz="2000" dirty="0" smtClean="0">
              <a:latin typeface="Times New Roman" panose="02020603050405020304" pitchFamily="18" charset="0"/>
            </a:endParaRPr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796" name="Rectangle 605"/>
          <p:cNvSpPr>
            <a:spLocks noChangeArrowheads="1"/>
          </p:cNvSpPr>
          <p:nvPr/>
        </p:nvSpPr>
        <p:spPr bwMode="auto">
          <a:xfrm>
            <a:off x="228600" y="381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Times New Roman" panose="02020603050405020304" pitchFamily="18" charset="0"/>
              </a:rPr>
              <a:t>3. Деятельность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отделения диализа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791789160"/>
              </p:ext>
            </p:extLst>
          </p:nvPr>
        </p:nvGraphicFramePr>
        <p:xfrm>
          <a:off x="261256" y="1447801"/>
          <a:ext cx="8703232" cy="2302856"/>
        </p:xfrm>
        <a:graphic>
          <a:graphicData uri="http://schemas.openxmlformats.org/drawingml/2006/table">
            <a:tbl>
              <a:tblPr/>
              <a:tblGrid>
                <a:gridCol w="6687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3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070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Наименование показателей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Число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6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строки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70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70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Число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диализных мест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29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Число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пациентов, которым проведен диализ,</a:t>
                      </a:r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 чел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2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581406"/>
                  </a:ext>
                </a:extLst>
              </a:tr>
              <a:tr h="210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/>
                        </a:rPr>
                        <a:t>из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них: пациентам с ХПН</a:t>
                      </a:r>
                      <a:endParaRPr lang="ru-RU" sz="1400" b="0" i="0" u="none" strike="noStrike" dirty="0" smtClean="0">
                        <a:latin typeface="Times New Roman"/>
                      </a:endParaRPr>
                    </a:p>
                  </a:txBody>
                  <a:tcPr marL="11430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/>
                        </a:rPr>
                        <a:t>3</a:t>
                      </a:r>
                      <a:endParaRPr lang="ru-RU" sz="1400" b="0" i="0" u="none" strike="noStrike" dirty="0" smtClean="0"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Число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проведенных</a:t>
                      </a:r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 гемодиализов всего, </a:t>
                      </a:r>
                      <a:r>
                        <a:rPr lang="ru-RU" sz="1400" b="0" i="0" u="none" strike="noStrike" baseline="0" dirty="0" err="1" smtClean="0">
                          <a:latin typeface="Times New Roman"/>
                        </a:rPr>
                        <a:t>ед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54032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/>
                        </a:rPr>
                        <a:t>из них: пациентам с ХПН</a:t>
                      </a:r>
                    </a:p>
                  </a:txBody>
                  <a:tcPr marL="11430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18105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Число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пациентов,</a:t>
                      </a:r>
                      <a:r>
                        <a:rPr lang="ru-RU" sz="1400" b="0" i="0" u="none" strike="noStrike" baseline="0" dirty="0" smtClean="0">
                          <a:latin typeface="Times New Roman"/>
                        </a:rPr>
                        <a:t> которым проведен перитониальный диализ, чел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75917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/>
                        </a:rPr>
                        <a:t>из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общего числа гемодиализов (из стр. 4) проведено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в условиях дневного стационара</a:t>
                      </a:r>
                    </a:p>
                  </a:txBody>
                  <a:tcPr marL="11430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50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75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2255168" cy="381000"/>
          </a:xfrm>
        </p:spPr>
        <p:txBody>
          <a:bodyPr/>
          <a:lstStyle/>
          <a:p>
            <a:pPr marL="838200" indent="-838200"/>
            <a:r>
              <a:rPr lang="ru-RU" altLang="ru-RU" sz="2000" b="1" dirty="0" smtClean="0">
                <a:latin typeface="Times New Roman" panose="02020603050405020304" pitchFamily="18" charset="0"/>
              </a:rPr>
              <a:t>Таблица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4</a:t>
            </a:r>
            <a:r>
              <a:rPr lang="en-US" altLang="ru-RU" sz="2000" b="1" dirty="0" smtClean="0">
                <a:latin typeface="Times New Roman" panose="02020603050405020304" pitchFamily="18" charset="0"/>
              </a:rPr>
              <a:t>8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03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</a:t>
            </a:r>
            <a:endParaRPr lang="ru-RU" altLang="ru-RU" sz="2000" dirty="0" smtClean="0">
              <a:latin typeface="Times New Roman" panose="02020603050405020304" pitchFamily="18" charset="0"/>
            </a:endParaRPr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796" name="Rectangle 605"/>
          <p:cNvSpPr>
            <a:spLocks noChangeArrowheads="1"/>
          </p:cNvSpPr>
          <p:nvPr/>
        </p:nvSpPr>
        <p:spPr bwMode="auto">
          <a:xfrm>
            <a:off x="228600" y="381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Times New Roman" panose="02020603050405020304" pitchFamily="18" charset="0"/>
              </a:rPr>
              <a:t>3. Деятельность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отделения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гипербарической оксигенации 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88523042"/>
              </p:ext>
            </p:extLst>
          </p:nvPr>
        </p:nvGraphicFramePr>
        <p:xfrm>
          <a:off x="261256" y="1447801"/>
          <a:ext cx="8328384" cy="1662776"/>
        </p:xfrm>
        <a:graphic>
          <a:graphicData uri="http://schemas.openxmlformats.org/drawingml/2006/table">
            <a:tbl>
              <a:tblPr/>
              <a:tblGrid>
                <a:gridCol w="60295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3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5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070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Наименование показателей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№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Число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6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строки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70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70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Число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барокамер – всего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297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/>
                        </a:rPr>
                        <a:t>из них действующих</a:t>
                      </a:r>
                    </a:p>
                  </a:txBody>
                  <a:tcPr marL="11430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1" i="0" u="none" strike="noStrike"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581406"/>
                  </a:ext>
                </a:extLst>
              </a:tr>
              <a:tr h="21070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Число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проведенных сеансов всего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3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70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/>
                        </a:rPr>
                        <a:t>из них в условиях дневного стационара</a:t>
                      </a:r>
                      <a:endParaRPr lang="ru-RU" sz="1400" b="0" i="0" u="none" strike="noStrike" dirty="0" smtClean="0">
                        <a:latin typeface="Times New Roman"/>
                      </a:endParaRPr>
                    </a:p>
                  </a:txBody>
                  <a:tcPr marL="11430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540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0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6324600" cy="3810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Таблица 4804</a:t>
            </a:r>
            <a:r>
              <a:rPr lang="ru-RU" altLang="ru-RU" sz="2000" smtClean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0" name="Rectangle 605"/>
          <p:cNvSpPr>
            <a:spLocks noChangeArrowheads="1"/>
          </p:cNvSpPr>
          <p:nvPr/>
        </p:nvSpPr>
        <p:spPr bwMode="auto">
          <a:xfrm>
            <a:off x="228600" y="381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7. Логопедическая помощь</a:t>
            </a:r>
            <a:endParaRPr lang="ru-RU" altLang="ru-RU" sz="2000">
              <a:latin typeface="Times New Roman" panose="02020603050405020304" pitchFamily="18" charset="0"/>
            </a:endParaRPr>
          </a:p>
        </p:txBody>
      </p:sp>
      <p:graphicFrame>
        <p:nvGraphicFramePr>
          <p:cNvPr id="6185" name="Group 41"/>
          <p:cNvGraphicFramePr>
            <a:graphicFrameLocks noGrp="1"/>
          </p:cNvGraphicFramePr>
          <p:nvPr/>
        </p:nvGraphicFramePr>
        <p:xfrm>
          <a:off x="381000" y="1371600"/>
          <a:ext cx="8305800" cy="1493835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3405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 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№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Число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4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строки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40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40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Число лиц, закончивших занятия с логопедом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40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из них детей:</a:t>
                      </a:r>
                    </a:p>
                  </a:txBody>
                  <a:tcPr marL="34290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40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до 14 лет</a:t>
                      </a:r>
                    </a:p>
                  </a:txBody>
                  <a:tcPr marL="11430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40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15-17 лет</a:t>
                      </a:r>
                    </a:p>
                  </a:txBody>
                  <a:tcPr marL="11430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4852" name="Rectangle 453"/>
          <p:cNvSpPr>
            <a:spLocks noChangeArrowheads="1"/>
          </p:cNvSpPr>
          <p:nvPr/>
        </p:nvSpPr>
        <p:spPr bwMode="auto">
          <a:xfrm>
            <a:off x="304800" y="4267200"/>
            <a:ext cx="8686800" cy="12192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Таблица заполняется на основании сведений, указанных в медицинской карте пациента, получающего медицинскую помощь в амбулаторных условиях (ф. 025/у) и истории развития ребенка (ф. 112/у)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Сведения заполняются по всем пациентам, закончившим занятия с логопедом.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altLang="ru-RU" sz="1600" b="1" dirty="0">
              <a:latin typeface="Times New Roman" panose="02020603050405020304" pitchFamily="18" charset="0"/>
            </a:endParaRPr>
          </a:p>
        </p:txBody>
      </p:sp>
      <p:sp>
        <p:nvSpPr>
          <p:cNvPr id="34853" name="Rectangle 453"/>
          <p:cNvSpPr txBox="1">
            <a:spLocks noChangeArrowheads="1"/>
          </p:cNvSpPr>
          <p:nvPr/>
        </p:nvSpPr>
        <p:spPr bwMode="auto">
          <a:xfrm>
            <a:off x="5486400" y="2057400"/>
            <a:ext cx="3276600" cy="12954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1 может быть больше суммы строк 2+3 за счет пациентов в возрасте 18 лет и старше, закончивших занятия с логопедом</a:t>
            </a:r>
            <a:endParaRPr lang="ru-RU" altLang="ru-RU" sz="16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42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1219200"/>
            <a:ext cx="1981200" cy="3810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Таблица 4805</a:t>
            </a:r>
            <a:r>
              <a:rPr lang="ru-RU" altLang="ru-RU" sz="2000" smtClean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4" name="Rectangle 605"/>
          <p:cNvSpPr>
            <a:spLocks noChangeArrowheads="1"/>
          </p:cNvSpPr>
          <p:nvPr/>
        </p:nvSpPr>
        <p:spPr bwMode="auto">
          <a:xfrm>
            <a:off x="228600" y="609600"/>
            <a:ext cx="853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8. Деятельность отделения гемосорбции и гравитационной хирургии крови</a:t>
            </a:r>
          </a:p>
        </p:txBody>
      </p:sp>
      <p:graphicFrame>
        <p:nvGraphicFramePr>
          <p:cNvPr id="56669" name="Group 349"/>
          <p:cNvGraphicFramePr>
            <a:graphicFrameLocks noGrp="1"/>
          </p:cNvGraphicFramePr>
          <p:nvPr/>
        </p:nvGraphicFramePr>
        <p:xfrm>
          <a:off x="381000" y="1752600"/>
          <a:ext cx="8534400" cy="3687800"/>
        </p:xfrm>
        <a:graphic>
          <a:graphicData uri="http://schemas.openxmlformats.org/drawingml/2006/table">
            <a:tbl>
              <a:tblPr/>
              <a:tblGrid>
                <a:gridCol w="349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03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0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769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kumimoji="0" lang="ru-RU" alt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8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подразделениях, оказывающих медицинскую помощь в амбулаторных условиях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условиях дневного стационара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мест в отделении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Проведено процедур - всего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 гемосорбций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плазмаферезов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лазерного облучения крови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ультразвукового облучения крови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76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гемоозонотерапии</a:t>
                      </a: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крови</a:t>
                      </a:r>
                      <a:endParaRPr kumimoji="0" lang="ru-RU" alt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06" marB="4570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5909" name="Rectangle 453"/>
          <p:cNvSpPr txBox="1">
            <a:spLocks noChangeArrowheads="1"/>
          </p:cNvSpPr>
          <p:nvPr/>
        </p:nvSpPr>
        <p:spPr bwMode="auto">
          <a:xfrm>
            <a:off x="4876800" y="3429000"/>
            <a:ext cx="3657600" cy="8382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Строка 2 может быть больше суммы строк с 3 по 7 на прочие процедуры, которые необходимо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расшифровать</a:t>
            </a:r>
            <a:endParaRPr lang="ru-RU" altLang="ru-RU" sz="16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5910" name="Rectangle 453"/>
          <p:cNvSpPr txBox="1">
            <a:spLocks noChangeArrowheads="1"/>
          </p:cNvSpPr>
          <p:nvPr/>
        </p:nvSpPr>
        <p:spPr bwMode="auto">
          <a:xfrm>
            <a:off x="4876800" y="4495800"/>
            <a:ext cx="3657600" cy="9906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3 может быть больше суммы граф 4 + 5 за счет процедур, выполненных в стационарных условиях </a:t>
            </a:r>
            <a:endParaRPr lang="ru-RU" altLang="ru-RU" sz="16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55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838200"/>
            <a:ext cx="1752600" cy="3810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Таблица 4809</a:t>
            </a:r>
            <a:r>
              <a:rPr lang="ru-RU" altLang="ru-RU" sz="2000" smtClean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68" name="Rectangle 605"/>
          <p:cNvSpPr>
            <a:spLocks noChangeArrowheads="1"/>
          </p:cNvSpPr>
          <p:nvPr/>
        </p:nvSpPr>
        <p:spPr bwMode="auto">
          <a:xfrm>
            <a:off x="228600" y="381000"/>
            <a:ext cx="8610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10. Деятельность отделения (кабинета) медицинской профилактики</a:t>
            </a:r>
            <a:endParaRPr lang="ru-RU" altLang="ru-RU" sz="20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241" name="Group 73"/>
          <p:cNvGraphicFramePr>
            <a:graphicFrameLocks noGrp="1"/>
          </p:cNvGraphicFramePr>
          <p:nvPr/>
        </p:nvGraphicFramePr>
        <p:xfrm>
          <a:off x="152400" y="1295400"/>
          <a:ext cx="8839200" cy="3140073"/>
        </p:xfrm>
        <a:graphic>
          <a:graphicData uri="http://schemas.openxmlformats.org/drawingml/2006/table">
            <a:tbl>
              <a:tblPr/>
              <a:tblGrid>
                <a:gridCol w="716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 показателей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№ строки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Число лиц, обученных основам здорового образа жизни - всего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3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Число медицинских работников, обученных методике профилактики заболеваний и укрепления здоровья – всего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Число пациентов обученных в “школах” – всего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 том числе: школе для беременных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школе для пациентов с сердечной недостаточностью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школе для пациентов на хроническом диализе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…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…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школе для пациентов с ишемической болезнью сердца и перенесших острый инфаркт миокарда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школе для пациентов перенесших острое нарушение мозгового кровообращения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прочих школах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Число проведенных массовых мероприятий - всего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15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40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Число лиц, участвующих в мероприятиях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14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ChangeArrowheads="1"/>
          </p:cNvSpPr>
          <p:nvPr/>
        </p:nvSpPr>
        <p:spPr bwMode="auto">
          <a:xfrm>
            <a:off x="381000" y="1905000"/>
            <a:ext cx="8305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Times New Roman" panose="02020603050405020304" pitchFamily="18" charset="0"/>
              </a:rPr>
              <a:t>   РАЗДЕЛ </a:t>
            </a:r>
            <a:r>
              <a:rPr lang="en-US" altLang="ru-RU" sz="2800" b="1">
                <a:latin typeface="Times New Roman" panose="02020603050405020304" pitchFamily="18" charset="0"/>
              </a:rPr>
              <a:t>VI</a:t>
            </a:r>
            <a:r>
              <a:rPr lang="ru-RU" altLang="ru-RU" sz="2800" b="1">
                <a:latin typeface="Times New Roman" panose="02020603050405020304" pitchFamily="18" charset="0"/>
              </a:rPr>
              <a:t>. РАБОТА</a:t>
            </a:r>
            <a:r>
              <a:rPr lang="en-US" altLang="ru-RU" sz="2800" b="1">
                <a:latin typeface="Times New Roman" panose="02020603050405020304" pitchFamily="18" charset="0"/>
              </a:rPr>
              <a:t/>
            </a:r>
            <a:br>
              <a:rPr lang="en-US" altLang="ru-RU" sz="2800" b="1">
                <a:latin typeface="Times New Roman" panose="02020603050405020304" pitchFamily="18" charset="0"/>
              </a:rPr>
            </a:br>
            <a:r>
              <a:rPr lang="en-US" altLang="ru-RU" sz="2800" b="1">
                <a:latin typeface="Times New Roman" panose="02020603050405020304" pitchFamily="18" charset="0"/>
              </a:rPr>
              <a:t>                      </a:t>
            </a:r>
            <a:r>
              <a:rPr lang="ru-RU" altLang="ru-RU" sz="2800" b="1">
                <a:latin typeface="Times New Roman" panose="02020603050405020304" pitchFamily="18" charset="0"/>
              </a:rPr>
              <a:t> ДИАГНОСТИЧЕСКИХ</a:t>
            </a:r>
            <a:r>
              <a:rPr lang="en-US" altLang="ru-RU" sz="2800" b="1">
                <a:latin typeface="Times New Roman" panose="02020603050405020304" pitchFamily="18" charset="0"/>
              </a:rPr>
              <a:t/>
            </a:r>
            <a:br>
              <a:rPr lang="en-US" altLang="ru-RU" sz="2800" b="1">
                <a:latin typeface="Times New Roman" panose="02020603050405020304" pitchFamily="18" charset="0"/>
              </a:rPr>
            </a:br>
            <a:r>
              <a:rPr lang="en-US" altLang="ru-RU" sz="2800" b="1">
                <a:latin typeface="Times New Roman" panose="02020603050405020304" pitchFamily="18" charset="0"/>
              </a:rPr>
              <a:t>                      </a:t>
            </a:r>
            <a:r>
              <a:rPr lang="ru-RU" altLang="ru-RU" sz="2800" b="1">
                <a:latin typeface="Times New Roman" panose="02020603050405020304" pitchFamily="18" charset="0"/>
              </a:rPr>
              <a:t> ОТДЕЛЕНИЙ (КАБИНЕТОВ)</a:t>
            </a:r>
            <a:r>
              <a:rPr lang="en-US" altLang="ru-RU" sz="2800" b="1">
                <a:latin typeface="Times New Roman" panose="02020603050405020304" pitchFamily="18" charset="0"/>
              </a:rPr>
              <a:t/>
            </a:r>
            <a:br>
              <a:rPr lang="en-US" altLang="ru-RU" sz="2800" b="1">
                <a:latin typeface="Times New Roman" panose="02020603050405020304" pitchFamily="18" charset="0"/>
              </a:rPr>
            </a:br>
            <a:endParaRPr lang="ru-RU" altLang="ru-RU" sz="2800" b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07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4"/>
          <p:cNvSpPr>
            <a:spLocks noChangeArrowheads="1"/>
          </p:cNvSpPr>
          <p:nvPr/>
        </p:nvSpPr>
        <p:spPr bwMode="auto">
          <a:xfrm>
            <a:off x="228600" y="76200"/>
            <a:ext cx="8915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ru-RU" sz="2000" b="1" dirty="0">
                <a:latin typeface="Times New Roman" panose="02020603050405020304" pitchFamily="18" charset="0"/>
              </a:rPr>
              <a:t>4</a:t>
            </a:r>
            <a:r>
              <a:rPr lang="ru-RU" altLang="ru-RU" sz="2000" b="1" dirty="0">
                <a:latin typeface="Times New Roman" panose="02020603050405020304" pitchFamily="18" charset="0"/>
              </a:rPr>
              <a:t>. Отделения для инвалидов войны, участников и ветеранов войн (ИОВ), стационары, пансионаты</a:t>
            </a:r>
          </a:p>
        </p:txBody>
      </p:sp>
      <p:sp>
        <p:nvSpPr>
          <p:cNvPr id="8195" name="Rectangle 65"/>
          <p:cNvSpPr>
            <a:spLocks noChangeArrowheads="1"/>
          </p:cNvSpPr>
          <p:nvPr/>
        </p:nvSpPr>
        <p:spPr bwMode="auto">
          <a:xfrm>
            <a:off x="152400" y="914400"/>
            <a:ext cx="2057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Таблица 1006</a:t>
            </a:r>
          </a:p>
        </p:txBody>
      </p:sp>
      <p:graphicFrame>
        <p:nvGraphicFramePr>
          <p:cNvPr id="20546" name="Group 6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92015773"/>
              </p:ext>
            </p:extLst>
          </p:nvPr>
        </p:nvGraphicFramePr>
        <p:xfrm>
          <a:off x="152400" y="1297544"/>
          <a:ext cx="8763000" cy="4815918"/>
        </p:xfrm>
        <a:graphic>
          <a:graphicData uri="http://schemas.openxmlformats.org/drawingml/2006/table">
            <a:tbl>
              <a:tblPr/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557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Круглосуточные отделения для ИОВ,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УОВ и ВОВ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них: коек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пролечено пациентов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проведено пациентами койко-дней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65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Дневные стационары для пациентов, больных психическими расстройствами, мест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в них лечилось пациентов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57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Дневные стационары для пациентов, больных наркологическими заболеваниями, мест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в них лечилось пациентов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Пансионаты для приезжающих пациентов, мест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65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Психиатрические отделения специализированного типа 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всего 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в них коек 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8255" name="Rectangle 328"/>
          <p:cNvSpPr>
            <a:spLocks noChangeArrowheads="1"/>
          </p:cNvSpPr>
          <p:nvPr/>
        </p:nvSpPr>
        <p:spPr bwMode="auto">
          <a:xfrm>
            <a:off x="5580112" y="2492896"/>
            <a:ext cx="3335288" cy="792088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latin typeface="Times New Roman" panose="02020603050405020304" pitchFamily="18" charset="0"/>
              </a:rPr>
              <a:t>Строки 2-4 заполняют не зависимо от профиля коек</a:t>
            </a:r>
          </a:p>
        </p:txBody>
      </p:sp>
    </p:spTree>
    <p:extLst>
      <p:ext uri="{BB962C8B-B14F-4D97-AF65-F5344CB8AC3E}">
        <p14:creationId xmlns:p14="http://schemas.microsoft.com/office/powerpoint/2010/main" val="419421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609600"/>
            <a:ext cx="1752600" cy="3810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Таблица 5117</a:t>
            </a:r>
            <a:r>
              <a:rPr lang="ru-RU" altLang="ru-RU" sz="2000" smtClean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16" name="Rectangle 605"/>
          <p:cNvSpPr>
            <a:spLocks noChangeArrowheads="1"/>
          </p:cNvSpPr>
          <p:nvPr/>
        </p:nvSpPr>
        <p:spPr bwMode="auto">
          <a:xfrm>
            <a:off x="228600" y="762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6. Аппараты и оборудование для лучевой  диагностики</a:t>
            </a:r>
          </a:p>
        </p:txBody>
      </p:sp>
      <p:graphicFrame>
        <p:nvGraphicFramePr>
          <p:cNvPr id="57967" name="Group 623"/>
          <p:cNvGraphicFramePr>
            <a:graphicFrameLocks noGrp="1"/>
          </p:cNvGraphicFramePr>
          <p:nvPr/>
        </p:nvGraphicFramePr>
        <p:xfrm>
          <a:off x="228600" y="990600"/>
          <a:ext cx="8686800" cy="5121276"/>
        </p:xfrm>
        <a:graphic>
          <a:graphicData uri="http://schemas.openxmlformats.org/drawingml/2006/table">
            <a:tbl>
              <a:tblPr/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5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5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9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4354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аппаратов и оборудования всего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0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подразделениях, оказывающих медицинскую помощь в амбулаторных условиях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действующих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 сроком эксплуатации свыше 10 лет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Телеуправляемые поворотные столы-штативы с функцией рентгеноскопии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оснащены детектором на основе ПЗС матрицы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плоским матричным детектором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системой компьютерной радиографии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Рентгенодиагностические комплексы на 3 рабочих места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Цифровые аппараты для исследований органов грудной клетки (цифровые флюорографы)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на шасси автомобилей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Пленочные флюорографы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на шасси автомобилей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5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9019" name="Rectangle 453"/>
          <p:cNvSpPr txBox="1">
            <a:spLocks noChangeArrowheads="1"/>
          </p:cNvSpPr>
          <p:nvPr/>
        </p:nvSpPr>
        <p:spPr bwMode="auto">
          <a:xfrm>
            <a:off x="4114800" y="2933700"/>
            <a:ext cx="4724400" cy="3810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b="1" dirty="0">
                <a:latin typeface="Times New Roman" panose="02020603050405020304" pitchFamily="18" charset="0"/>
              </a:rPr>
              <a:t>Графа 3 должна быть больше любой из граф 4, 5, 6</a:t>
            </a:r>
          </a:p>
        </p:txBody>
      </p:sp>
      <p:sp>
        <p:nvSpPr>
          <p:cNvPr id="39020" name="Rectangle 453"/>
          <p:cNvSpPr txBox="1">
            <a:spLocks noChangeArrowheads="1"/>
          </p:cNvSpPr>
          <p:nvPr/>
        </p:nvSpPr>
        <p:spPr bwMode="auto">
          <a:xfrm>
            <a:off x="4114800" y="3657600"/>
            <a:ext cx="4724400" cy="4572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b="1" dirty="0">
                <a:latin typeface="Times New Roman" panose="02020603050405020304" pitchFamily="18" charset="0"/>
              </a:rPr>
              <a:t>Строка 1 может быть больше суммы строк 1.1+1.2+1.3</a:t>
            </a:r>
          </a:p>
        </p:txBody>
      </p:sp>
      <p:sp>
        <p:nvSpPr>
          <p:cNvPr id="39021" name="Rectangle 453"/>
          <p:cNvSpPr txBox="1">
            <a:spLocks noChangeArrowheads="1"/>
          </p:cNvSpPr>
          <p:nvPr/>
        </p:nvSpPr>
        <p:spPr bwMode="auto">
          <a:xfrm>
            <a:off x="4114800" y="4343400"/>
            <a:ext cx="4724400" cy="4572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b="1" dirty="0">
                <a:latin typeface="Times New Roman" panose="02020603050405020304" pitchFamily="18" charset="0"/>
              </a:rPr>
              <a:t>Строка 5 должна быть больше строки 5.1</a:t>
            </a:r>
          </a:p>
        </p:txBody>
      </p:sp>
      <p:sp>
        <p:nvSpPr>
          <p:cNvPr id="39022" name="Rectangle 453"/>
          <p:cNvSpPr txBox="1">
            <a:spLocks noChangeArrowheads="1"/>
          </p:cNvSpPr>
          <p:nvPr/>
        </p:nvSpPr>
        <p:spPr bwMode="auto">
          <a:xfrm>
            <a:off x="4114800" y="4953000"/>
            <a:ext cx="4724400" cy="457200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400" b="1" dirty="0">
                <a:latin typeface="Times New Roman" panose="02020603050405020304" pitchFamily="18" charset="0"/>
              </a:rPr>
              <a:t>Строка 6 должна быть больше строки 6.1</a:t>
            </a:r>
          </a:p>
        </p:txBody>
      </p:sp>
    </p:spTree>
    <p:extLst>
      <p:ext uri="{BB962C8B-B14F-4D97-AF65-F5344CB8AC3E}">
        <p14:creationId xmlns:p14="http://schemas.microsoft.com/office/powerpoint/2010/main" val="167515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838200"/>
            <a:ext cx="1752600" cy="3810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Таблица 5117</a:t>
            </a:r>
            <a:r>
              <a:rPr lang="ru-RU" altLang="ru-RU" sz="2000" smtClean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0" name="Rectangle 605"/>
          <p:cNvSpPr>
            <a:spLocks noChangeArrowheads="1"/>
          </p:cNvSpPr>
          <p:nvPr/>
        </p:nvSpPr>
        <p:spPr bwMode="auto">
          <a:xfrm>
            <a:off x="228600" y="3810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6. Аппараты и оборудование для лучевой  диагностики</a:t>
            </a:r>
          </a:p>
        </p:txBody>
      </p:sp>
      <p:graphicFrame>
        <p:nvGraphicFramePr>
          <p:cNvPr id="57967" name="Group 6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411457"/>
              </p:ext>
            </p:extLst>
          </p:nvPr>
        </p:nvGraphicFramePr>
        <p:xfrm>
          <a:off x="228600" y="1295401"/>
          <a:ext cx="8686800" cy="4869716"/>
        </p:xfrm>
        <a:graphic>
          <a:graphicData uri="http://schemas.openxmlformats.org/drawingml/2006/table">
            <a:tbl>
              <a:tblPr/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5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9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5261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аппаратов и оборудования всего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подразделениях, оказывающих медицинскую помощь в амбулаторных условиях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действующих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 сроком эксплуатации свыше 10 лет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2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9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Компьютерные томографы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941">
                <a:tc>
                  <a:txBody>
                    <a:bodyPr/>
                    <a:lstStyle>
                      <a:lvl1pPr marL="179388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793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пошаговые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13.1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2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спиральные односрезовые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13.2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2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спиральные многосрезовые  - всего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13.3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941">
                <a:tc>
                  <a:txBody>
                    <a:bodyPr/>
                    <a:lstStyle>
                      <a:lvl1pPr marL="630238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tabLst>
                          <a:tab pos="8382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tabLst>
                          <a:tab pos="8382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tabLst>
                          <a:tab pos="8382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tabLst>
                          <a:tab pos="83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83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83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83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83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tabLst>
                          <a:tab pos="8382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6302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38200" algn="l"/>
                        </a:tabLst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т. ч.: менее 16 срезов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13.3.1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261">
                <a:tc>
                  <a:txBody>
                    <a:bodyPr/>
                    <a:lstStyle>
                      <a:lvl1pPr marL="990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990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срезов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13.3.2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4941">
                <a:tc>
                  <a:txBody>
                    <a:bodyPr/>
                    <a:lstStyle>
                      <a:lvl1pPr marL="990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990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32-40 срезов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13.3.3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5261">
                <a:tc>
                  <a:txBody>
                    <a:bodyPr/>
                    <a:lstStyle>
                      <a:lvl1pPr marL="990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990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среза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13.3.4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5261">
                <a:tc>
                  <a:txBody>
                    <a:bodyPr/>
                    <a:lstStyle>
                      <a:lvl1pPr marL="990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990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 и более срезов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13.3.5</a:t>
                      </a: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646">
                <a:tc>
                  <a:txBody>
                    <a:bodyPr/>
                    <a:lstStyle>
                      <a:lvl1pPr marL="990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9906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двумя рентгеновскими трубками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13.3.6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4918" name="Rectangle 453"/>
          <p:cNvSpPr txBox="1">
            <a:spLocks noChangeArrowheads="1"/>
          </p:cNvSpPr>
          <p:nvPr/>
        </p:nvSpPr>
        <p:spPr bwMode="auto">
          <a:xfrm>
            <a:off x="4191000" y="5943600"/>
            <a:ext cx="2819400" cy="45720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ru-RU" altLang="ru-RU" sz="1400" b="1" dirty="0">
                <a:cs typeface="Arial" charset="0"/>
              </a:rPr>
              <a:t>Только из </a:t>
            </a:r>
            <a:r>
              <a:rPr lang="ru-RU" altLang="ru-RU" sz="1400" b="1" dirty="0" smtClean="0">
                <a:cs typeface="Arial" charset="0"/>
              </a:rPr>
              <a:t>многосрезовых аппаратов</a:t>
            </a:r>
            <a:endParaRPr lang="ru-RU" altLang="ru-RU" sz="1400" b="1" dirty="0">
              <a:cs typeface="Arial" charset="0"/>
            </a:endParaRPr>
          </a:p>
        </p:txBody>
      </p:sp>
      <p:cxnSp>
        <p:nvCxnSpPr>
          <p:cNvPr id="27" name="Прямая со стрелкой 26"/>
          <p:cNvCxnSpPr>
            <a:stCxn id="34918" idx="1"/>
          </p:cNvCxnSpPr>
          <p:nvPr/>
        </p:nvCxnSpPr>
        <p:spPr>
          <a:xfrm flipH="1">
            <a:off x="2133600" y="6172200"/>
            <a:ext cx="2057400" cy="0"/>
          </a:xfrm>
          <a:prstGeom prst="straightConnector1">
            <a:avLst/>
          </a:prstGeom>
          <a:ln w="3492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436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838200"/>
            <a:ext cx="1752600" cy="3810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Таблица 5117</a:t>
            </a:r>
            <a:r>
              <a:rPr lang="ru-RU" altLang="ru-RU" sz="2000" smtClean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940" name="Rectangle 605"/>
          <p:cNvSpPr>
            <a:spLocks noChangeArrowheads="1"/>
          </p:cNvSpPr>
          <p:nvPr/>
        </p:nvSpPr>
        <p:spPr bwMode="auto">
          <a:xfrm>
            <a:off x="228600" y="3810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6. Аппараты и оборудование для лучевой  диагностики</a:t>
            </a:r>
          </a:p>
        </p:txBody>
      </p:sp>
      <p:graphicFrame>
        <p:nvGraphicFramePr>
          <p:cNvPr id="57967" name="Group 6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985055"/>
              </p:ext>
            </p:extLst>
          </p:nvPr>
        </p:nvGraphicFramePr>
        <p:xfrm>
          <a:off x="228600" y="1295401"/>
          <a:ext cx="8686800" cy="2865132"/>
        </p:xfrm>
        <a:graphic>
          <a:graphicData uri="http://schemas.openxmlformats.org/drawingml/2006/table">
            <a:tbl>
              <a:tblPr/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2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5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9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6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5261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аппаратов и оборудования всего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подразделениях, оказывающих медицинскую помощь в амбулаторных условиях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действующих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 сроком эксплуатации свыше 10 лет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2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49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Радиологическая информационная сеть (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RIS)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9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Система получения, архивирования, хранения и поиска цифровых изображений (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PACS</a:t>
                      </a:r>
                      <a:r>
                        <a:rPr kumimoji="0" lang="en-US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2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рентгеновских аппаратов с функцией </a:t>
                      </a:r>
                      <a:r>
                        <a:rPr kumimoji="0" lang="ru-RU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томосинтеза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2" marB="45722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47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3400"/>
            <a:ext cx="1752600" cy="381000"/>
          </a:xfrm>
        </p:spPr>
        <p:txBody>
          <a:bodyPr/>
          <a:lstStyle/>
          <a:p>
            <a:pPr marL="838200" indent="-838200"/>
            <a:r>
              <a:rPr lang="ru-RU" altLang="ru-RU" sz="2000" b="1" dirty="0" smtClean="0">
                <a:latin typeface="Times New Roman" panose="02020603050405020304" pitchFamily="18" charset="0"/>
              </a:rPr>
              <a:t>Таблица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5600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</a:t>
            </a:r>
            <a:endParaRPr lang="ru-RU" altLang="ru-RU" sz="2000" dirty="0" smtClean="0">
              <a:latin typeface="Times New Roman" panose="02020603050405020304" pitchFamily="18" charset="0"/>
            </a:endParaRPr>
          </a:p>
        </p:txBody>
      </p:sp>
      <p:sp>
        <p:nvSpPr>
          <p:cNvPr id="40963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4" name="Rectangle 605"/>
          <p:cNvSpPr>
            <a:spLocks noChangeArrowheads="1"/>
          </p:cNvSpPr>
          <p:nvPr/>
        </p:nvSpPr>
        <p:spPr bwMode="auto">
          <a:xfrm>
            <a:off x="228600" y="1524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latin typeface="Times New Roman" panose="02020603050405020304" pitchFamily="18" charset="0"/>
              </a:rPr>
              <a:t>20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. </a:t>
            </a:r>
            <a:r>
              <a:rPr lang="ru-RU" altLang="ru-RU" sz="2000" b="1" dirty="0">
                <a:latin typeface="Times New Roman" panose="02020603050405020304" pitchFamily="18" charset="0"/>
              </a:rPr>
              <a:t>Аппараты и оборудование отделений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службы переливания крови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59062" name="Group 6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628645"/>
              </p:ext>
            </p:extLst>
          </p:nvPr>
        </p:nvGraphicFramePr>
        <p:xfrm>
          <a:off x="0" y="914400"/>
          <a:ext cx="8991600" cy="6126863"/>
        </p:xfrm>
        <a:graphic>
          <a:graphicData uri="http://schemas.openxmlformats.org/drawingml/2006/table">
            <a:tbl>
              <a:tblPr/>
              <a:tblGrid>
                <a:gridCol w="3795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7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12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4351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аппаратов и оборудования всего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9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подразделениях, оказывающих медицинскую помощь в амбулаторных условиях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действующих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 сроком эксплуатации свыше 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Автоматический/ автоматизированный комплекс для генотестирования донорской крови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Автоматический иммуногематологический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анализатор для проведения иммуногематологических исследований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Анализатор для контроля стерильности компонентов крови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3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Аппарат для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плазмафереза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0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Аппарат для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цитафереза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Быстрозамораживатель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для плазмы крови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Комплект оборудования для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глицеринизации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деглицеринизации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эритроцитов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Комплект оборудования для проведения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фотогемотерапии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Камера теплоизоляционная низкотемпературная для хранения свежезамороженной плазмы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72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Комплект оборудования для замораживания и хранения клеток крови при сверхнизкой температуре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572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Мобильный комплекс заготовки крови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alt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5" marB="45725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1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504" y="404664"/>
            <a:ext cx="1752600" cy="216024"/>
          </a:xfrm>
        </p:spPr>
        <p:txBody>
          <a:bodyPr/>
          <a:lstStyle/>
          <a:p>
            <a:pPr marL="838200" indent="-838200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Табл.7000</a:t>
            </a:r>
          </a:p>
        </p:txBody>
      </p:sp>
      <p:sp>
        <p:nvSpPr>
          <p:cNvPr id="40963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4" name="Rectangle 605"/>
          <p:cNvSpPr>
            <a:spLocks noChangeArrowheads="1"/>
          </p:cNvSpPr>
          <p:nvPr/>
        </p:nvSpPr>
        <p:spPr bwMode="auto">
          <a:xfrm>
            <a:off x="228600" y="152400"/>
            <a:ext cx="8686800" cy="252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Times New Roman" panose="02020603050405020304" pitchFamily="18" charset="0"/>
              </a:rPr>
              <a:t>7. </a:t>
            </a:r>
            <a:r>
              <a:rPr lang="ru-RU" sz="2000" b="1" dirty="0">
                <a:latin typeface="Times New Roman" pitchFamily="18" charset="0"/>
              </a:rPr>
              <a:t>Оснащенность компьютерным оборудованием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10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6374602"/>
              </p:ext>
            </p:extLst>
          </p:nvPr>
        </p:nvGraphicFramePr>
        <p:xfrm>
          <a:off x="152400" y="656929"/>
          <a:ext cx="8896351" cy="5757803"/>
        </p:xfrm>
        <a:graphic>
          <a:graphicData uri="http://schemas.openxmlformats.org/drawingml/2006/table">
            <a:tbl>
              <a:tblPr/>
              <a:tblGrid>
                <a:gridCol w="3915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69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83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7189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устройств</a:t>
                      </a: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числе(из гр.3):</a:t>
                      </a: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5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административно-хозяйственной деятельности организации</a:t>
                      </a: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5885" marR="458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медицинского персонала (для автоматизации лечебного процесса)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5885" marR="458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</a:t>
                      </a: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8787496"/>
                  </a:ext>
                </a:extLst>
              </a:tr>
              <a:tr h="12107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подразделениях, оказывающих медицинскую помощь в амбулаторных условиях</a:t>
                      </a: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подразделениях, оказывающих медицинскую помощь в стационарных условиях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подразделениях, оказывающих медицинскую помощь в амбулаторных условиях</a:t>
                      </a: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подразделениях, оказывающих медицинскую помощь в стационарных условиях</a:t>
                      </a: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5" marR="458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6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Персональные компьютеры (моноблоки, системные блоки, терминалы, ноутбуки)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461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из них: со сроком эксплуатации более 5 лет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461"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использующих операционные системы семейства 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Windows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737"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использующих операционные системы отечественной разработки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4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использующих иные операционные системы 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1.4</a:t>
                      </a: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74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Серверное оборудование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7461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из них со сроком эксплуатации более 5 лет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</a:t>
                      </a: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74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Печатающие устройства и МФУ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7461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из них со сроком эксплуатации более 5 лет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</a:t>
                      </a: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32428">
                <a:tc>
                  <a:txBody>
                    <a:bodyPr/>
                    <a:lstStyle/>
                    <a:p>
                      <a:pPr marL="2063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Автоматизированные рабочие места, подключенные к медицинской информационной системе медицинской организации или государственной информационной системе в сфере здравоохранения субъекта Российской Федерации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45582">
                <a:tc>
                  <a:txBody>
                    <a:bodyPr/>
                    <a:lstStyle/>
                    <a:p>
                      <a:pPr marL="2063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 автоматизированные рабочие места, подключенные к защищенной сети передачи данных субъекта Российской Федерации</a:t>
                      </a: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4.1</a:t>
                      </a:r>
                    </a:p>
                  </a:txBody>
                  <a:tcPr marL="45886" marR="4588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3831">
                <a:tc>
                  <a:txBody>
                    <a:bodyPr/>
                    <a:lstStyle/>
                    <a:p>
                      <a:pPr marL="2063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6" marR="45886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0853502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499991" y="3284984"/>
            <a:ext cx="4548759" cy="6480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b="1" dirty="0" smtClean="0">
                <a:solidFill>
                  <a:srgbClr val="000000"/>
                </a:solidFill>
                <a:cs typeface="Times New Roman" pitchFamily="18" charset="0"/>
              </a:rPr>
              <a:t>Графа </a:t>
            </a:r>
            <a:r>
              <a:rPr lang="ru-RU" altLang="ru-RU" b="1" dirty="0">
                <a:solidFill>
                  <a:srgbClr val="000000"/>
                </a:solidFill>
                <a:cs typeface="Times New Roman" pitchFamily="18" charset="0"/>
              </a:rPr>
              <a:t>3 равна сумме граф с 4 по 8 по всем </a:t>
            </a:r>
            <a:r>
              <a:rPr lang="ru-RU" altLang="ru-RU" b="1" dirty="0" smtClean="0">
                <a:solidFill>
                  <a:srgbClr val="000000"/>
                </a:solidFill>
                <a:cs typeface="Times New Roman" pitchFamily="18" charset="0"/>
              </a:rPr>
              <a:t>строкам</a:t>
            </a:r>
            <a:endParaRPr lang="ru-RU" altLang="ru-RU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36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609600"/>
            <a:ext cx="2819400" cy="320675"/>
          </a:xfrm>
        </p:spPr>
        <p:txBody>
          <a:bodyPr/>
          <a:lstStyle/>
          <a:p>
            <a:pPr marL="838200" indent="-838200"/>
            <a:r>
              <a:rPr lang="ru-RU" altLang="ru-RU" sz="2000" b="1" dirty="0" smtClean="0">
                <a:latin typeface="Times New Roman" panose="02020603050405020304" pitchFamily="18" charset="0"/>
              </a:rPr>
              <a:t>Таблица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7001</a:t>
            </a:r>
            <a:endParaRPr lang="ru-RU" altLang="ru-RU" sz="1400" dirty="0" smtClean="0">
              <a:latin typeface="Times New Roman" panose="02020603050405020304" pitchFamily="18" charset="0"/>
            </a:endParaRPr>
          </a:p>
        </p:txBody>
      </p:sp>
      <p:sp>
        <p:nvSpPr>
          <p:cNvPr id="44035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33400" y="1143000"/>
            <a:ext cx="7772400" cy="1219200"/>
          </a:xfrm>
          <a:prstGeom prst="rect">
            <a:avLst/>
          </a:prstGeom>
          <a:solidFill>
            <a:srgbClr val="00B0F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altLang="ru-RU" sz="1600" dirty="0">
                <a:ln w="0"/>
                <a:solidFill>
                  <a:schemeClr val="tx1"/>
                </a:solidFill>
                <a:latin typeface="Times New Roman" panose="02020603050405020304" pitchFamily="18" charset="0"/>
              </a:rPr>
              <a:t>Число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кабинетов  медицинской статистики, имеющих доступ к высокоскоростным каналам передачи данных </a:t>
            </a:r>
            <a:r>
              <a:rPr lang="ru-RU" altLang="ru-RU" sz="16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ln w="0"/>
                <a:solidFill>
                  <a:schemeClr val="tx1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sz="16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</a:rPr>
              <a:t>_______;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 к сети Интернет по типам подключения:  коммутируемый (модемный) </a:t>
            </a:r>
            <a:r>
              <a:rPr lang="ru-RU" altLang="ru-RU" sz="16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</a:rPr>
              <a:t>2 _______;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широкополосный доступ по технологии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xDSL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altLang="ru-RU" sz="1600" dirty="0">
                <a:ln w="0"/>
                <a:solidFill>
                  <a:schemeClr val="tx1"/>
                </a:solidFill>
                <a:latin typeface="Times New Roman" panose="02020603050405020304" pitchFamily="18" charset="0"/>
              </a:rPr>
              <a:t>3 </a:t>
            </a:r>
            <a:r>
              <a:rPr lang="ru-RU" altLang="ru-RU" sz="16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</a:rPr>
              <a:t>_______;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VPN через сеть общего пользования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altLang="ru-RU" dirty="0">
                <a:ln w="0"/>
                <a:solidFill>
                  <a:schemeClr val="tx1"/>
                </a:solidFill>
                <a:latin typeface="Times New Roman" panose="02020603050405020304" pitchFamily="18" charset="0"/>
              </a:rPr>
              <a:t>_______.  </a:t>
            </a:r>
            <a:endParaRPr lang="ru-RU" altLang="ru-RU" sz="1600" dirty="0">
              <a:ln w="0"/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5800" y="3598277"/>
            <a:ext cx="7772400" cy="1270883"/>
          </a:xfrm>
          <a:prstGeom prst="rect">
            <a:avLst/>
          </a:prstGeom>
          <a:solidFill>
            <a:srgbClr val="00B0F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altLang="ru-RU" sz="1600" dirty="0">
                <a:ln w="0"/>
                <a:solidFill>
                  <a:schemeClr val="tx1"/>
                </a:solidFill>
                <a:latin typeface="Times New Roman" panose="02020603050405020304" pitchFamily="18" charset="0"/>
              </a:rPr>
              <a:t>Число медицинских работников, работающих в медицинской информационной системе или государственной информационной системе в сфере здравоохранения субъектов Российской Федерации, обеспеченных усиленной квалифицированной электронной подписью – всего 1_______, из них: врачей 2 _______, среднего медицинского персонала 3 _______.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5801" y="3259723"/>
            <a:ext cx="20139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>
                <a:latin typeface="Times New Roman" panose="02020603050405020304" pitchFamily="18" charset="0"/>
              </a:rPr>
              <a:t>Таблица 7002 </a:t>
            </a:r>
            <a:r>
              <a:rPr lang="ru-RU" altLang="ru-RU" sz="1100" b="1" dirty="0">
                <a:latin typeface="Times New Roman" panose="02020603050405020304" pitchFamily="18" charset="0"/>
              </a:rPr>
              <a:t>(новая)</a:t>
            </a:r>
            <a:r>
              <a:rPr lang="ru-RU" altLang="ru-RU" sz="1100" dirty="0">
                <a:latin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310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2895600" cy="3048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Таблица 7003</a:t>
            </a:r>
            <a:r>
              <a:rPr lang="ru-RU" altLang="ru-RU" sz="2000" smtClean="0">
                <a:latin typeface="Times New Roman" panose="02020603050405020304" pitchFamily="18" charset="0"/>
              </a:rPr>
              <a:t> </a:t>
            </a:r>
            <a:r>
              <a:rPr lang="ru-RU" altLang="ru-RU" sz="1400" b="1" smtClean="0">
                <a:latin typeface="Times New Roman" panose="02020603050405020304" pitchFamily="18" charset="0"/>
              </a:rPr>
              <a:t>(новая)</a:t>
            </a: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60" name="Rectangle 605"/>
          <p:cNvSpPr>
            <a:spLocks noChangeArrowheads="1"/>
          </p:cNvSpPr>
          <p:nvPr/>
        </p:nvSpPr>
        <p:spPr bwMode="auto">
          <a:xfrm>
            <a:off x="228600" y="3810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</a:rPr>
              <a:t>Характеристика автоматизации основных задач в медицинской организации</a:t>
            </a:r>
            <a:endParaRPr lang="ru-RU" altLang="ru-RU" sz="1800">
              <a:latin typeface="Times New Roman" panose="02020603050405020304" pitchFamily="18" charset="0"/>
            </a:endParaRPr>
          </a:p>
        </p:txBody>
      </p:sp>
      <p:graphicFrame>
        <p:nvGraphicFramePr>
          <p:cNvPr id="20572" name="Group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267154"/>
              </p:ext>
            </p:extLst>
          </p:nvPr>
        </p:nvGraphicFramePr>
        <p:xfrm>
          <a:off x="76200" y="990600"/>
          <a:ext cx="8991600" cy="4741910"/>
        </p:xfrm>
        <a:graphic>
          <a:graphicData uri="http://schemas.openxmlformats.org/drawingml/2006/table">
            <a:tbl>
              <a:tblPr/>
              <a:tblGrid>
                <a:gridCol w="662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588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 централизованной подсистемы государственной информационной системы в сфере здравоохранения субъекта Российской Федерации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№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строки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Arial" charset="0"/>
                        </a:rPr>
                        <a:t>Количество автоматизированных рабочих мест, подключенных к государственной информационной </a:t>
                      </a: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Arial" charset="0"/>
                        </a:rPr>
                        <a:t>системе </a:t>
                      </a: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Arial" charset="0"/>
                        </a:rPr>
                        <a:t>в сфере здравоохранения субъекта Российской Федерации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35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Управление скорой и неотложной медицинской помощью (в том числе санитарной авиации)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Управление льготным лекарственным обеспечением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Управление потоками пациентов (электронная регистратура)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Интегрированная электронная медицинская карта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Телемедицинские консультации 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Диагностические исследования (Центральный архив медицинских изображений)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0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Лабораторные исследования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0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Организация оказания медицинской помощи больным онкологическими заболеваниями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0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Организация оказания медицинской помощи больным сердечно-сосудистыми заболеваниями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2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Организация оказания медицинской помощи по профилям «Акушерство и гинекология» и «Неонатология» (Мониторинг беременных)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62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Организация оказания профилактической медицинской помощи (диспансеризация, диспансерное наблюдение, профилактические осмотры)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</a:t>
                      </a:r>
                    </a:p>
                  </a:txBody>
                  <a:tcPr marL="0" marR="0" marT="0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414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2656"/>
            <a:ext cx="2895600" cy="216024"/>
          </a:xfrm>
        </p:spPr>
        <p:txBody>
          <a:bodyPr/>
          <a:lstStyle/>
          <a:p>
            <a:pPr marL="838200" indent="-838200"/>
            <a:r>
              <a:rPr lang="ru-RU" altLang="ru-RU" sz="2000" b="1" dirty="0" smtClean="0">
                <a:latin typeface="Times New Roman" panose="02020603050405020304" pitchFamily="18" charset="0"/>
              </a:rPr>
              <a:t>Таблица 7004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1400" b="1" dirty="0" smtClean="0">
                <a:latin typeface="Times New Roman" panose="02020603050405020304" pitchFamily="18" charset="0"/>
              </a:rPr>
              <a:t>(новая)</a:t>
            </a: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60" name="Rectangle 605"/>
          <p:cNvSpPr>
            <a:spLocks noChangeArrowheads="1"/>
          </p:cNvSpPr>
          <p:nvPr/>
        </p:nvSpPr>
        <p:spPr bwMode="auto">
          <a:xfrm>
            <a:off x="-108520" y="44624"/>
            <a:ext cx="9252520" cy="28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600" b="1" dirty="0">
                <a:latin typeface="Times New Roman" pitchFamily="18" charset="0"/>
              </a:rPr>
              <a:t>Сведения о применении телемедицинских технологий при оказании медицинской помощи</a:t>
            </a:r>
            <a:endParaRPr lang="ru-RU" altLang="ru-RU" sz="16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1543883"/>
              </p:ext>
            </p:extLst>
          </p:nvPr>
        </p:nvGraphicFramePr>
        <p:xfrm>
          <a:off x="107503" y="548681"/>
          <a:ext cx="8960297" cy="5112566"/>
        </p:xfrm>
        <a:graphic>
          <a:graphicData uri="http://schemas.openxmlformats.org/drawingml/2006/table">
            <a:tbl>
              <a:tblPr/>
              <a:tblGrid>
                <a:gridCol w="4675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6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31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7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9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243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239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стр.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счет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средств ОМС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73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5885" marR="458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5885" marR="458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5885" marR="458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плановых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неотложных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экстренных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85" marR="4588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8787496"/>
                  </a:ext>
                </a:extLst>
              </a:tr>
              <a:tr h="2098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7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проведенных консультаций с применением телемедицинских технологий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787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из них количество проведенных консилиумов врачей с применением телемедицинских технологий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9574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из них количество проведенных консилиумов врачей с применением телемедицинских технологий, по результатам которой проведена госпитализация пациентов или осуществлен перевод пациента в другое медицинское учреждение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1.1.1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787">
                <a:tc>
                  <a:txBody>
                    <a:bodyPr/>
                    <a:lstStyle/>
                    <a:p>
                      <a:pPr marL="0" marR="0" lvl="0" indent="179388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из них в режиме реального времени с применением видеоконференцсвязи (из строки 1.1)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1.1.2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787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из них количество проведенных консультаций пациентов с применением телемедицинских технологий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из них количество проведенных консультаций пациентов с применением телемедицинских технологий, по результатам которой проведена госпитализация пациентов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1.2.1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787">
                <a:tc>
                  <a:txBody>
                    <a:bodyPr/>
                    <a:lstStyle/>
                    <a:p>
                      <a:pPr marL="0" marR="0" lvl="0" indent="20638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из них в режиме реального времени с применением видеоконференцсвязи (из строки 1.2)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1.2.2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пациентов находившихся на дистанционном наблюдении за состояние здоровья с применением телемедицинских технологий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71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проведенных консультаций с применением телемедицинских технологий в целях вынесения заключения по результатам диагностических исследований</a:t>
                      </a:r>
                    </a:p>
                  </a:txBody>
                  <a:tcPr marL="45882" marR="458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 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 </a:t>
                      </a:r>
                      <a:endParaRPr kumimoji="0" lang="ru-R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5882" marR="45882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82" marR="4588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508104" y="1700808"/>
            <a:ext cx="3384376" cy="5760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b="1" dirty="0">
                <a:solidFill>
                  <a:srgbClr val="000000"/>
                </a:solidFill>
                <a:cs typeface="Times New Roman" pitchFamily="18" charset="0"/>
              </a:rPr>
              <a:t>Графа 3 равна сумме граф 4+5+6 по всем </a:t>
            </a:r>
            <a:r>
              <a:rPr lang="ru-RU" altLang="ru-RU" b="1" dirty="0" smtClean="0">
                <a:solidFill>
                  <a:srgbClr val="000000"/>
                </a:solidFill>
                <a:cs typeface="Times New Roman" pitchFamily="18" charset="0"/>
              </a:rPr>
              <a:t>строкам</a:t>
            </a:r>
            <a:endParaRPr lang="ru-RU" altLang="ru-RU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52120" y="2708920"/>
            <a:ext cx="3240360" cy="9361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altLang="ru-RU" b="1" dirty="0">
                <a:solidFill>
                  <a:srgbClr val="000000"/>
                </a:solidFill>
                <a:cs typeface="Times New Roman" pitchFamily="18" charset="0"/>
              </a:rPr>
              <a:t>Графа </a:t>
            </a:r>
            <a:r>
              <a:rPr lang="ru-RU" altLang="ru-RU" b="1" dirty="0" smtClean="0">
                <a:solidFill>
                  <a:srgbClr val="000000"/>
                </a:solidFill>
                <a:cs typeface="Times New Roman" pitchFamily="18" charset="0"/>
              </a:rPr>
              <a:t>3 больше </a:t>
            </a:r>
            <a:r>
              <a:rPr lang="ru-RU" altLang="ru-RU" b="1" dirty="0">
                <a:solidFill>
                  <a:srgbClr val="000000"/>
                </a:solidFill>
                <a:cs typeface="Times New Roman" pitchFamily="18" charset="0"/>
              </a:rPr>
              <a:t>или равна графе </a:t>
            </a:r>
            <a:r>
              <a:rPr lang="ru-RU" altLang="ru-RU" b="1" dirty="0" smtClean="0">
                <a:solidFill>
                  <a:srgbClr val="000000"/>
                </a:solidFill>
                <a:cs typeface="Times New Roman" pitchFamily="18" charset="0"/>
              </a:rPr>
              <a:t>7 </a:t>
            </a:r>
            <a:r>
              <a:rPr lang="ru-RU" altLang="ru-RU" b="1" dirty="0">
                <a:solidFill>
                  <a:srgbClr val="000000"/>
                </a:solidFill>
                <a:cs typeface="Times New Roman" pitchFamily="18" charset="0"/>
              </a:rPr>
              <a:t>по всем строкам</a:t>
            </a:r>
            <a:endParaRPr lang="ru-RU" altLang="ru-RU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48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676400"/>
            <a:ext cx="6705600" cy="2590800"/>
          </a:xfrm>
        </p:spPr>
        <p:txBody>
          <a:bodyPr/>
          <a:lstStyle/>
          <a:p>
            <a:pPr eaLnBrk="1" hangingPunct="1"/>
            <a:r>
              <a:rPr lang="ru-RU" altLang="ru-RU" sz="4000" b="1" smtClean="0"/>
              <a:t>РАЗДЕЛ </a:t>
            </a:r>
            <a:r>
              <a:rPr lang="en-US" altLang="ru-RU" sz="4000" b="1" smtClean="0"/>
              <a:t>VIII</a:t>
            </a:r>
            <a:r>
              <a:rPr lang="ru-RU" altLang="ru-RU" sz="4000" b="1" smtClean="0"/>
              <a:t>. ТЕХНИЧЕСКОЕ</a:t>
            </a:r>
            <a:r>
              <a:rPr lang="en-US" altLang="ru-RU" sz="4000" b="1" smtClean="0"/>
              <a:t/>
            </a:r>
            <a:br>
              <a:rPr lang="en-US" altLang="ru-RU" sz="4000" b="1" smtClean="0"/>
            </a:br>
            <a:r>
              <a:rPr lang="ru-RU" altLang="ru-RU" sz="4000" b="1" smtClean="0"/>
              <a:t>СОСТОЯНИЕ ЗДАНИЙ</a:t>
            </a:r>
            <a:endParaRPr lang="ru-RU" altLang="ru-RU" sz="4000" b="1" smtClean="0">
              <a:latin typeface="Times New Roman" panose="02020603050405020304" pitchFamily="18" charset="0"/>
            </a:endParaRPr>
          </a:p>
        </p:txBody>
      </p:sp>
      <p:sp>
        <p:nvSpPr>
          <p:cNvPr id="47107" name="Rectangle 5"/>
          <p:cNvSpPr>
            <a:spLocks noChangeArrowheads="1"/>
          </p:cNvSpPr>
          <p:nvPr/>
        </p:nvSpPr>
        <p:spPr bwMode="auto">
          <a:xfrm>
            <a:off x="457200" y="4267200"/>
            <a:ext cx="8305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800" b="1">
                <a:latin typeface="Times New Roman" panose="02020603050405020304" pitchFamily="18" charset="0"/>
              </a:rPr>
              <a:t/>
            </a:r>
            <a:br>
              <a:rPr lang="en-US" altLang="ru-RU" sz="2800" b="1">
                <a:latin typeface="Times New Roman" panose="02020603050405020304" pitchFamily="18" charset="0"/>
              </a:rPr>
            </a:br>
            <a:r>
              <a:rPr lang="en-US" altLang="ru-RU" sz="2800" b="1">
                <a:latin typeface="Times New Roman" panose="02020603050405020304" pitchFamily="18" charset="0"/>
              </a:rPr>
              <a:t>                      </a:t>
            </a:r>
            <a:r>
              <a:rPr lang="ru-RU" altLang="ru-RU" sz="2800" b="1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631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39200" cy="5257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900" b="1" dirty="0" smtClean="0">
              <a:latin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	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ru-RU" alt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Здание</a:t>
            </a:r>
            <a:r>
              <a:rPr lang="ru-RU" alt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строение, имеющее свой технический паспорт и состоящее на балансе медицинской организации или арендуемое у других организаций на конец отчетного года. Таблица 8000 заполняется на основании технического паспорта здания, актов обследования зданий на необходимость капитального ремонта, актов об аварийном состоянии зданий</a:t>
            </a:r>
          </a:p>
          <a:p>
            <a:pPr>
              <a:lnSpc>
                <a:spcPct val="80000"/>
              </a:lnSpc>
              <a:defRPr/>
            </a:pPr>
            <a:endParaRPr lang="ru-RU" alt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ru-RU" alt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Приспособленное помещение </a:t>
            </a:r>
            <a:r>
              <a:rPr lang="ru-RU" alt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помещение технически </a:t>
            </a:r>
            <a:r>
              <a:rPr lang="ru-RU" alt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переобустроенное</a:t>
            </a:r>
            <a:r>
              <a:rPr lang="ru-RU" alt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определенных целей использования. То, что изначально не входило в типовой проект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534400" cy="9906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При заполнении раздела </a:t>
            </a:r>
            <a:r>
              <a:rPr lang="en-US" altLang="ru-RU" sz="2000" b="1" smtClean="0">
                <a:latin typeface="Times New Roman" panose="02020603050405020304" pitchFamily="18" charset="0"/>
              </a:rPr>
              <a:t>VIII </a:t>
            </a:r>
            <a:r>
              <a:rPr lang="ru-RU" altLang="ru-RU" sz="2000" b="1" smtClean="0">
                <a:latin typeface="Times New Roman" panose="02020603050405020304" pitchFamily="18" charset="0"/>
              </a:rPr>
              <a:t>«Техническое состояние зданий» ФФСН №30 следует иметь в виду</a:t>
            </a:r>
          </a:p>
        </p:txBody>
      </p:sp>
    </p:spTree>
    <p:extLst>
      <p:ext uri="{BB962C8B-B14F-4D97-AF65-F5344CB8AC3E}">
        <p14:creationId xmlns:p14="http://schemas.microsoft.com/office/powerpoint/2010/main" val="169422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4"/>
          <p:cNvSpPr>
            <a:spLocks noChangeArrowheads="1"/>
          </p:cNvSpPr>
          <p:nvPr/>
        </p:nvSpPr>
        <p:spPr bwMode="auto">
          <a:xfrm>
            <a:off x="228600" y="76200"/>
            <a:ext cx="8915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spcBef>
                <a:spcPct val="0"/>
              </a:spcBef>
              <a:buNone/>
              <a:tabLst>
                <a:tab pos="2401888" algn="l"/>
                <a:tab pos="4806950" algn="ctr"/>
              </a:tabLst>
            </a:pPr>
            <a:r>
              <a:rPr lang="ru-RU" altLang="ru-RU" sz="2000" b="1" dirty="0">
                <a:latin typeface="Times New Roman" panose="02020603050405020304" pitchFamily="18" charset="0"/>
              </a:rPr>
              <a:t>6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. </a:t>
            </a:r>
            <a:r>
              <a:rPr lang="ru-RU" altLang="ru-RU" sz="2000" b="1" dirty="0">
                <a:latin typeface="Arial" panose="020B0604020202020204" pitchFamily="34" charset="0"/>
                <a:ea typeface="Times New Roman" panose="02020603050405020304" pitchFamily="18" charset="0"/>
              </a:rPr>
              <a:t>Стоматологические кабинеты</a:t>
            </a:r>
            <a:endParaRPr lang="ru-RU" altLang="ru-RU" sz="800" dirty="0">
              <a:latin typeface="Arial" panose="020B0604020202020204" pitchFamily="34" charset="0"/>
            </a:endParaRPr>
          </a:p>
        </p:txBody>
      </p:sp>
      <p:sp>
        <p:nvSpPr>
          <p:cNvPr id="8195" name="Rectangle 65"/>
          <p:cNvSpPr>
            <a:spLocks noChangeArrowheads="1"/>
          </p:cNvSpPr>
          <p:nvPr/>
        </p:nvSpPr>
        <p:spPr bwMode="auto">
          <a:xfrm>
            <a:off x="152400" y="914400"/>
            <a:ext cx="2057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000" b="1" dirty="0">
                <a:latin typeface="Times New Roman" panose="02020603050405020304" pitchFamily="18" charset="0"/>
              </a:rPr>
              <a:t>Таблица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1009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20546" name="Group 6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163790713"/>
              </p:ext>
            </p:extLst>
          </p:nvPr>
        </p:nvGraphicFramePr>
        <p:xfrm>
          <a:off x="152400" y="1297544"/>
          <a:ext cx="8763000" cy="1724794"/>
        </p:xfrm>
        <a:graphic>
          <a:graphicData uri="http://schemas.openxmlformats.org/drawingml/2006/table">
            <a:tbl>
              <a:tblPr/>
              <a:tblGrid>
                <a:gridCol w="5571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5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557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 высших, средних специальных учебных заведениях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180340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общеобразовательных школах, лицеях, гимназиях, колледжах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394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промышленных предприятиях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07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03" name="Rectangle 605"/>
          <p:cNvSpPr>
            <a:spLocks noChangeArrowheads="1"/>
          </p:cNvSpPr>
          <p:nvPr/>
        </p:nvSpPr>
        <p:spPr bwMode="auto">
          <a:xfrm>
            <a:off x="228600" y="381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ru-RU" altLang="ru-RU" sz="20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04" name="Rectangle 453"/>
          <p:cNvSpPr>
            <a:spLocks noChangeArrowheads="1"/>
          </p:cNvSpPr>
          <p:nvPr/>
        </p:nvSpPr>
        <p:spPr bwMode="auto">
          <a:xfrm>
            <a:off x="685800" y="762000"/>
            <a:ext cx="7924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Если подразделения, оказывающие медицинскую помощь в амбулаторных условиях, расположены в одном или нескольких отдельных зданиях, сведения о них показывают в стр. 1.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Если подразделения, оказывающие медицинскую помощь в стационарных условиях, расположены в одном или нескольких отдельных зданиях, сведения о них показывают в стр. 2.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Если подразделения, оказывающие медицинскую помощь в амбулаторных и стационарных условиях, расположены в одном или нескольких отдельных зданиях, сведения о них показывают в стр. 3.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Здания, в которых расположены подразделения, указанные в стр. 1-3 показывают в соответствующих строках, независимо от того, все здание или только часть его используется подразделениями.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В отдельных строках показывают сведения о зданиях офисов врачей общей практики, ФАПов, фельдшерских пунктов и патологоанатомических бюро и отделений (стр. 4-7).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Здания, в которых расположены все остальные подразделения, показывают суммарно в стр. 8. Учитывают число всех зданий, независимо от того, сколько подразделений в нем расположено.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latin typeface="Times New Roman" panose="02020603050405020304" pitchFamily="18" charset="0"/>
              </a:rPr>
              <a:t>Стр. 9 должна быть равна сумме строк 1-8 по всем графам.</a:t>
            </a:r>
          </a:p>
        </p:txBody>
      </p:sp>
    </p:spTree>
    <p:extLst>
      <p:ext uri="{BB962C8B-B14F-4D97-AF65-F5344CB8AC3E}">
        <p14:creationId xmlns:p14="http://schemas.microsoft.com/office/powerpoint/2010/main" val="138886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2362200" cy="381000"/>
          </a:xfrm>
        </p:spPr>
        <p:txBody>
          <a:bodyPr/>
          <a:lstStyle/>
          <a:p>
            <a:pPr marL="838200" indent="-838200"/>
            <a:r>
              <a:rPr lang="ru-RU" altLang="ru-RU" sz="2000" b="1" smtClean="0">
                <a:latin typeface="Times New Roman" panose="02020603050405020304" pitchFamily="18" charset="0"/>
              </a:rPr>
              <a:t>Таблица 8000</a:t>
            </a:r>
            <a:r>
              <a:rPr lang="ru-RU" altLang="ru-RU" sz="2000" smtClean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3721100" y="15875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80" name="Rectangle 605"/>
          <p:cNvSpPr>
            <a:spLocks noChangeArrowheads="1"/>
          </p:cNvSpPr>
          <p:nvPr/>
        </p:nvSpPr>
        <p:spPr bwMode="auto">
          <a:xfrm>
            <a:off x="228600" y="762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Техническое состояние зданий</a:t>
            </a:r>
            <a:endParaRPr lang="ru-RU" altLang="ru-RU" sz="2000">
              <a:latin typeface="Times New Roman" panose="02020603050405020304" pitchFamily="18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32343846"/>
              </p:ext>
            </p:extLst>
          </p:nvPr>
        </p:nvGraphicFramePr>
        <p:xfrm>
          <a:off x="107506" y="609601"/>
          <a:ext cx="8928990" cy="5549190"/>
        </p:xfrm>
        <a:graphic>
          <a:graphicData uri="http://schemas.openxmlformats.org/drawingml/2006/table">
            <a:tbl>
              <a:tblPr/>
              <a:tblGrid>
                <a:gridCol w="1801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37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03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7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3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69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64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03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03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5362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5362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2693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027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8703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171049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подразделений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№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стр.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Число зданий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Общая площадь зданий  (кв м)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0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из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них (из гр.3):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8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Arial Cyr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latin typeface="Arial Cyr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находятся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имеют виды благоустройства: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4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находятся в аварийном состоянии, требует сноса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требуют реконструкции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требуют капитального ремонта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latin typeface="Times New Roman"/>
                        </a:rPr>
                        <a:t>в приспособленных помещениях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арендованных помещениях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водопровод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горячее водоснабжение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центральное отопление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канализацию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телефонную связь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автономное энергоснабжение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76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 т.ч. в рабочем состоянии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98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191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/>
                        </a:rPr>
                        <a:t>Подразделения, оказывающие медицинскую помощь в амбулаторных условиях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  <a:endParaRPr lang="ru-RU" sz="1100" b="0" i="0" u="none" strike="noStrike">
                        <a:latin typeface="Arial Cyr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191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/>
                        </a:rPr>
                        <a:t>Подразделения, оказывающие медицинскую помощь в стационарных условиях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1787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/>
                        </a:rPr>
                        <a:t>Подразделения, оказывающие медицинскую помощь в амбула-торных и стационарных условиях, расположенные в одном здании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595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/>
                        </a:rPr>
                        <a:t>Офисы врачей общей практики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9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/>
                        </a:rPr>
                        <a:t>ФАПы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9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/>
                        </a:rPr>
                        <a:t>Фельдшерские пункты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595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/>
                        </a:rPr>
                        <a:t>Патологоанатомические отделения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29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/>
                        </a:rPr>
                        <a:t>Прочие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298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latin typeface="Times New Roman"/>
                        </a:rPr>
                        <a:t>Всего (сумма строк 1-8)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latin typeface="Times New Roman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438400" y="2895600"/>
            <a:ext cx="2667000" cy="1066800"/>
          </a:xfrm>
          <a:prstGeom prst="rect">
            <a:avLst/>
          </a:prstGeom>
          <a:solidFill>
            <a:srgbClr val="00B0F0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400" b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данных в графах 4, 5, 6 необходимо представить в сканированном виде акты на каждое здание в электронном виде</a:t>
            </a:r>
          </a:p>
        </p:txBody>
      </p:sp>
    </p:spTree>
    <p:extLst>
      <p:ext uri="{BB962C8B-B14F-4D97-AF65-F5344CB8AC3E}">
        <p14:creationId xmlns:p14="http://schemas.microsoft.com/office/powerpoint/2010/main" val="329101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2362200"/>
            <a:ext cx="7772400" cy="13620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>
                <a:solidFill>
                  <a:schemeClr val="bg1"/>
                </a:solidFill>
              </a:rPr>
              <a:t>Электронный адрес: </a:t>
            </a:r>
            <a:r>
              <a:rPr lang="en-US" dirty="0"/>
              <a:t>shelepova@mednet.ru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 smtClean="0"/>
              <a:t>Благодарю за внимание 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953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534400" cy="41148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tabLst>
                <a:tab pos="266700" algn="l"/>
              </a:tabLst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  плановая мощность поликлиники (число посещений в смену) – это</a:t>
            </a:r>
          </a:p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    пропускная способность амбулаторно-поликлинического учреждения с</a:t>
            </a:r>
          </a:p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    сохранением санитарно-эпидемиологического режима;</a:t>
            </a:r>
          </a:p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endParaRPr lang="ru-RU" altLang="ru-RU" sz="2000" dirty="0" smtClean="0">
              <a:latin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tabLst>
                <a:tab pos="266700" algn="l"/>
              </a:tabLst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 основанием для заполнения этого раздела является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паспорт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медицинской</a:t>
            </a:r>
          </a:p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    организации, где содержится проектная и рабочая площадь здания и</a:t>
            </a:r>
          </a:p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    кабинетов в квадратных метрах.  С учетом требований площади на</a:t>
            </a:r>
          </a:p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    одно посещение рассчитывают плановую мощность (число посещений в</a:t>
            </a:r>
          </a:p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    смену) подразделений медицинских организаций, оказывающих</a:t>
            </a:r>
          </a:p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2000" dirty="0" smtClean="0">
                <a:latin typeface="Times New Roman" panose="02020603050405020304" pitchFamily="18" charset="0"/>
              </a:rPr>
              <a:t>    медицинскую помощь в амбулаторных условиях;</a:t>
            </a:r>
          </a:p>
          <a:p>
            <a:pPr marL="0" indent="0" algn="just" eaLnBrk="1" hangingPunct="1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endParaRPr lang="ru-RU" altLang="ru-RU" sz="2000" dirty="0" smtClean="0">
              <a:latin typeface="Times New Roman" panose="02020603050405020304" pitchFamily="18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81000" y="457200"/>
            <a:ext cx="838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ru-RU" sz="1800" b="1" dirty="0"/>
              <a:t>При заполнении </a:t>
            </a:r>
            <a:r>
              <a:rPr lang="ru-RU" sz="1800" b="1" dirty="0" smtClean="0"/>
              <a:t>таблицы </a:t>
            </a:r>
            <a:r>
              <a:rPr lang="ru-RU" sz="1800" b="1" dirty="0"/>
              <a:t>1010 «Мощность (плановое число посещений в </a:t>
            </a:r>
            <a:r>
              <a:rPr lang="ru-RU" sz="1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смену) </a:t>
            </a:r>
            <a:r>
              <a:rPr lang="ru-RU" sz="1800" b="1" u="sng" dirty="0">
                <a:solidFill>
                  <a:srgbClr val="FF0000"/>
                </a:solidFill>
              </a:rPr>
              <a:t>подразделений, оказывающих медицинскую помощь в амбулаторных условиях</a:t>
            </a:r>
            <a:r>
              <a:rPr lang="ru-RU" sz="1800" b="1" dirty="0">
                <a:solidFill>
                  <a:srgbClr val="FF0000"/>
                </a:solidFill>
              </a:rPr>
              <a:t>» </a:t>
            </a:r>
            <a:r>
              <a:rPr lang="ru-RU" sz="1800" b="1" dirty="0"/>
              <a:t>следует иметь в виду:</a:t>
            </a:r>
          </a:p>
        </p:txBody>
      </p:sp>
    </p:spTree>
    <p:extLst>
      <p:ext uri="{BB962C8B-B14F-4D97-AF65-F5344CB8AC3E}">
        <p14:creationId xmlns:p14="http://schemas.microsoft.com/office/powerpoint/2010/main" val="224858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484784"/>
            <a:ext cx="8712968" cy="4763616"/>
          </a:xfrm>
        </p:spPr>
        <p:txBody>
          <a:bodyPr/>
          <a:lstStyle/>
          <a:p>
            <a:pPr marL="0" indent="0">
              <a:lnSpc>
                <a:spcPct val="80000"/>
              </a:lnSpc>
              <a:tabLst>
                <a:tab pos="266700" algn="l"/>
              </a:tabLst>
            </a:pPr>
            <a:r>
              <a:rPr lang="ru-RU" altLang="ru-RU" sz="1800" dirty="0" smtClean="0">
                <a:latin typeface="Times New Roman" panose="02020603050405020304" pitchFamily="18" charset="0"/>
              </a:rPr>
              <a:t> плановая мощность существующей медицинской организации, оказывающей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1800" dirty="0" smtClean="0">
                <a:latin typeface="Times New Roman" panose="02020603050405020304" pitchFamily="18" charset="0"/>
              </a:rPr>
              <a:t>   медицинскую помощь в амбулаторных условиях, изменяется в случаях, когда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1800" dirty="0" smtClean="0">
                <a:latin typeface="Times New Roman" panose="02020603050405020304" pitchFamily="18" charset="0"/>
              </a:rPr>
              <a:t>   подразделения открываются на новых площадях или закрываются, а также когда в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1800" dirty="0" smtClean="0">
                <a:latin typeface="Times New Roman" panose="02020603050405020304" pitchFamily="18" charset="0"/>
              </a:rPr>
              <a:t>   подразделениях проведен капитальный ремонт, в результате которого имеющаяся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1800" dirty="0" smtClean="0">
                <a:latin typeface="Times New Roman" panose="02020603050405020304" pitchFamily="18" charset="0"/>
              </a:rPr>
              <a:t>   площадь увеличилась или уменьшилась, либо часть площади выведена из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1800" dirty="0" smtClean="0">
                <a:latin typeface="Times New Roman" panose="02020603050405020304" pitchFamily="18" charset="0"/>
              </a:rPr>
              <a:t>   подчинения поликлиники на другие цели (</a:t>
            </a:r>
            <a:r>
              <a:rPr lang="ru-RU" altLang="ru-RU" sz="1400" dirty="0" smtClean="0">
                <a:latin typeface="Times New Roman" panose="02020603050405020304" pitchFamily="18" charset="0"/>
              </a:rPr>
              <a:t>инженерные площади, аптеки, аренда и</a:t>
            </a:r>
            <a:r>
              <a:rPr lang="en-US" altLang="ru-RU" sz="1400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1400" dirty="0" smtClean="0">
                <a:latin typeface="Times New Roman" panose="02020603050405020304" pitchFamily="18" charset="0"/>
              </a:rPr>
              <a:t>др.)</a:t>
            </a:r>
            <a:r>
              <a:rPr lang="ru-RU" altLang="ru-RU" sz="1800" dirty="0" smtClean="0">
                <a:latin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endParaRPr lang="ru-RU" altLang="ru-RU" sz="1800" dirty="0" smtClean="0">
              <a:latin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tabLst>
                <a:tab pos="266700" algn="l"/>
              </a:tabLst>
            </a:pPr>
            <a:r>
              <a:rPr lang="ru-RU" altLang="ru-RU" sz="1800" dirty="0" smtClean="0">
                <a:latin typeface="Times New Roman" panose="02020603050405020304" pitchFamily="18" charset="0"/>
              </a:rPr>
              <a:t> плановая мощность рассчитывается для всех зданий юридических лиц, где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1800" dirty="0" smtClean="0">
                <a:latin typeface="Times New Roman" panose="02020603050405020304" pitchFamily="18" charset="0"/>
              </a:rPr>
              <a:t>   осуществляется амбулаторный прием (так как на все здания заполняется паспорт)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endParaRPr lang="ru-RU" altLang="ru-RU" sz="1800" dirty="0" smtClean="0">
              <a:latin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tabLst>
                <a:tab pos="266700" algn="l"/>
              </a:tabLst>
            </a:pPr>
            <a:r>
              <a:rPr lang="ru-RU" altLang="ru-RU" sz="1800" dirty="0" smtClean="0">
                <a:latin typeface="Times New Roman" panose="02020603050405020304" pitchFamily="18" charset="0"/>
              </a:rPr>
              <a:t> плановая мощность рассчитывается </a:t>
            </a: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отдельно для центров здоровья</a:t>
            </a:r>
            <a:r>
              <a:rPr lang="ru-RU" altLang="ru-RU" sz="1800" dirty="0" smtClean="0">
                <a:latin typeface="Times New Roman" panose="02020603050405020304" pitchFamily="18" charset="0"/>
              </a:rPr>
              <a:t>, даже если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r>
              <a:rPr lang="ru-RU" altLang="ru-RU" sz="1800" dirty="0" smtClean="0">
                <a:latin typeface="Times New Roman" panose="02020603050405020304" pitchFamily="18" charset="0"/>
              </a:rPr>
              <a:t>   они не являются обособленными подразделениями и входят в состав поликлиники</a:t>
            </a:r>
          </a:p>
          <a:p>
            <a:pPr marL="0" indent="0">
              <a:lnSpc>
                <a:spcPct val="80000"/>
              </a:lnSpc>
              <a:buFont typeface="Wingdings" panose="05000000000000000000" pitchFamily="2" charset="2"/>
              <a:buNone/>
              <a:tabLst>
                <a:tab pos="266700" algn="l"/>
              </a:tabLst>
            </a:pPr>
            <a:endParaRPr lang="ru-RU" altLang="ru-RU" sz="1800" dirty="0" smtClean="0">
              <a:latin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FontTx/>
              <a:buNone/>
              <a:tabLst>
                <a:tab pos="266700" algn="l"/>
              </a:tabLst>
            </a:pPr>
            <a:endParaRPr lang="ru-RU" altLang="ru-RU" sz="18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10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28600" y="457200"/>
            <a:ext cx="8763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</a:rPr>
              <a:t> </a:t>
            </a:r>
            <a:r>
              <a:rPr lang="ru-RU" altLang="ru-RU" sz="1800" b="1">
                <a:latin typeface="Times New Roman" panose="02020603050405020304" pitchFamily="18" charset="0"/>
              </a:rPr>
              <a:t>7. Мощность (плановое число посещений в смену) </a:t>
            </a:r>
            <a:r>
              <a:rPr lang="ru-RU" altLang="ru-RU" sz="1800" b="1">
                <a:solidFill>
                  <a:srgbClr val="FF0000"/>
                </a:solidFill>
                <a:latin typeface="Times New Roman" panose="02020603050405020304" pitchFamily="18" charset="0"/>
              </a:rPr>
              <a:t>подразделений,</a:t>
            </a:r>
            <a:r>
              <a:rPr lang="ru-RU" altLang="ru-RU" sz="1800" b="1">
                <a:latin typeface="Times New Roman" panose="02020603050405020304" pitchFamily="18" charset="0"/>
              </a:rPr>
              <a:t> оказывающих медицинскую помощь в амбулаторных условиях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28600" y="1066800"/>
            <a:ext cx="2057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</a:rPr>
              <a:t>Таблица 1010</a:t>
            </a:r>
          </a:p>
        </p:txBody>
      </p:sp>
      <p:graphicFrame>
        <p:nvGraphicFramePr>
          <p:cNvPr id="189676" name="Group 236"/>
          <p:cNvGraphicFramePr>
            <a:graphicFrameLocks noGrp="1"/>
          </p:cNvGraphicFramePr>
          <p:nvPr>
            <p:ph idx="4294967295"/>
          </p:nvPr>
        </p:nvGraphicFramePr>
        <p:xfrm>
          <a:off x="0" y="1371600"/>
          <a:ext cx="8686800" cy="3278188"/>
        </p:xfrm>
        <a:graphic>
          <a:graphicData uri="http://schemas.openxmlformats.org/drawingml/2006/table">
            <a:tbl>
              <a:tblPr/>
              <a:tblGrid>
                <a:gridCol w="4110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6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98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подразделений 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Число посещений в смену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Мощность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всего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 поликлиники для взрослых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детской поликлиники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женской консультации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диспансерного отделения (больницы, диспансера)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амбулатории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консультативно-диагностического центра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центра здоровья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7698" name="Rectangle 229"/>
          <p:cNvSpPr>
            <a:spLocks noChangeArrowheads="1"/>
          </p:cNvSpPr>
          <p:nvPr/>
        </p:nvSpPr>
        <p:spPr bwMode="auto">
          <a:xfrm>
            <a:off x="4953000" y="3788296"/>
            <a:ext cx="3962400" cy="1166292"/>
          </a:xfrm>
          <a:prstGeom prst="rect">
            <a:avLst/>
          </a:prstGeom>
          <a:solidFill>
            <a:srgbClr val="B9E1FD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ru-RU" sz="1400" b="1" dirty="0">
                <a:cs typeface="Arial" charset="0"/>
              </a:rPr>
              <a:t>При наличии нескольких отдельно стоящих зданий медицинской организации мощности подразделений </a:t>
            </a:r>
            <a:r>
              <a:rPr lang="ru-RU" sz="1400" b="1" dirty="0">
                <a:solidFill>
                  <a:srgbClr val="FF0000"/>
                </a:solidFill>
                <a:cs typeface="Arial" charset="0"/>
              </a:rPr>
              <a:t>суммируют</a:t>
            </a:r>
            <a:r>
              <a:rPr lang="ru-RU" sz="1400" b="1" dirty="0">
                <a:cs typeface="Arial" charset="0"/>
              </a:rPr>
              <a:t> и показывают одним числом </a:t>
            </a:r>
          </a:p>
        </p:txBody>
      </p:sp>
      <p:sp>
        <p:nvSpPr>
          <p:cNvPr id="27699" name="Rectangle 233"/>
          <p:cNvSpPr>
            <a:spLocks noChangeArrowheads="1"/>
          </p:cNvSpPr>
          <p:nvPr/>
        </p:nvSpPr>
        <p:spPr bwMode="auto">
          <a:xfrm>
            <a:off x="4953000" y="2074590"/>
            <a:ext cx="3651448" cy="496094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defRPr/>
            </a:pPr>
            <a:r>
              <a:rPr lang="ru-RU" sz="1400" b="1" dirty="0">
                <a:cs typeface="Arial" charset="0"/>
              </a:rPr>
              <a:t>Строка 1 равна  сумме строк со 2 по 8</a:t>
            </a:r>
          </a:p>
        </p:txBody>
      </p:sp>
      <p:sp>
        <p:nvSpPr>
          <p:cNvPr id="11317" name="Rectangle 229"/>
          <p:cNvSpPr>
            <a:spLocks noChangeArrowheads="1"/>
          </p:cNvSpPr>
          <p:nvPr/>
        </p:nvSpPr>
        <p:spPr bwMode="auto">
          <a:xfrm>
            <a:off x="152400" y="4876800"/>
            <a:ext cx="8839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1400" b="1" dirty="0">
                <a:latin typeface="Times New Roman" panose="02020603050405020304" pitchFamily="18" charset="0"/>
              </a:rPr>
              <a:t>Плановая мощность </a:t>
            </a:r>
            <a:r>
              <a:rPr lang="ru-RU" alt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не рассчитывается и не </a:t>
            </a:r>
            <a:r>
              <a:rPr lang="ru-RU" altLang="ru-RU" sz="1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указывается </a:t>
            </a:r>
            <a:r>
              <a:rPr lang="ru-RU" altLang="ru-RU" sz="1400" b="1" dirty="0">
                <a:latin typeface="Times New Roman" panose="02020603050405020304" pitchFamily="18" charset="0"/>
              </a:rPr>
              <a:t>для:</a:t>
            </a:r>
          </a:p>
          <a:p>
            <a:pPr>
              <a:buClr>
                <a:schemeClr val="bg2"/>
              </a:buClr>
              <a:buSzPct val="75000"/>
              <a:buFontTx/>
              <a:buNone/>
            </a:pPr>
            <a:r>
              <a:rPr lang="ru-RU" altLang="ru-RU" sz="1400" b="1" dirty="0">
                <a:latin typeface="Times New Roman" panose="02020603050405020304" pitchFamily="18" charset="0"/>
              </a:rPr>
              <a:t>- стоматологических кабинетов, организованных в специализированных больницах (для нужд пациентов)</a:t>
            </a:r>
          </a:p>
          <a:p>
            <a:pPr>
              <a:buClr>
                <a:schemeClr val="bg2"/>
              </a:buClr>
              <a:buSzPct val="75000"/>
              <a:buFontTx/>
              <a:buNone/>
            </a:pPr>
            <a:r>
              <a:rPr lang="ru-RU" altLang="ru-RU" sz="1400" b="1" dirty="0">
                <a:latin typeface="Times New Roman" panose="02020603050405020304" pitchFamily="18" charset="0"/>
              </a:rPr>
              <a:t>- травмпунктов, если они организованы в приемном покое </a:t>
            </a:r>
          </a:p>
          <a:p>
            <a:pPr>
              <a:buClr>
                <a:schemeClr val="bg2"/>
              </a:buClr>
              <a:buSzPct val="75000"/>
              <a:buFontTx/>
              <a:buNone/>
            </a:pPr>
            <a:r>
              <a:rPr lang="ru-RU" altLang="ru-RU" sz="1400" b="1" dirty="0">
                <a:latin typeface="Times New Roman" panose="02020603050405020304" pitchFamily="18" charset="0"/>
              </a:rPr>
              <a:t>- санаторно-курортных организаций (для нужд отдыхающих)</a:t>
            </a:r>
          </a:p>
        </p:txBody>
      </p:sp>
      <p:sp>
        <p:nvSpPr>
          <p:cNvPr id="11318" name="TextBox 8"/>
          <p:cNvSpPr txBox="1">
            <a:spLocks noChangeArrowheads="1"/>
          </p:cNvSpPr>
          <p:nvPr/>
        </p:nvSpPr>
        <p:spPr bwMode="auto">
          <a:xfrm>
            <a:off x="5486400" y="5257800"/>
            <a:ext cx="3200400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5400">
                <a:solidFill>
                  <a:srgbClr val="FF0000"/>
                </a:solidFill>
                <a:latin typeface="Times New Roman" panose="02020603050405020304" pitchFamily="18" charset="0"/>
              </a:rPr>
              <a:t>!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 b="1">
                <a:latin typeface="Times New Roman" panose="02020603050405020304" pitchFamily="18" charset="0"/>
              </a:rPr>
              <a:t>Показываем в целых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Times New Roman" panose="02020603050405020304" pitchFamily="18" charset="0"/>
              </a:rPr>
              <a:t>                 числах</a:t>
            </a:r>
          </a:p>
        </p:txBody>
      </p:sp>
    </p:spTree>
    <p:extLst>
      <p:ext uri="{BB962C8B-B14F-4D97-AF65-F5344CB8AC3E}">
        <p14:creationId xmlns:p14="http://schemas.microsoft.com/office/powerpoint/2010/main" val="150604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9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81000" y="-76200"/>
            <a:ext cx="838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 b="1">
                <a:latin typeface="Times New Roman" panose="02020603050405020304" pitchFamily="18" charset="0"/>
              </a:rPr>
              <a:t>8. Численность обслуживаемого прикрепленного населения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76200" y="228600"/>
            <a:ext cx="2057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 b="1" dirty="0">
                <a:latin typeface="Times New Roman" panose="02020603050405020304" pitchFamily="18" charset="0"/>
              </a:rPr>
              <a:t>Таблица</a:t>
            </a:r>
            <a:r>
              <a:rPr lang="ru-RU" altLang="ru-RU" sz="2000" b="1" dirty="0">
                <a:latin typeface="Times New Roman" panose="02020603050405020304" pitchFamily="18" charset="0"/>
              </a:rPr>
              <a:t> 1050</a:t>
            </a:r>
          </a:p>
        </p:txBody>
      </p:sp>
      <p:sp>
        <p:nvSpPr>
          <p:cNvPr id="28676" name="Rectangle 50"/>
          <p:cNvSpPr>
            <a:spLocks noChangeArrowheads="1"/>
          </p:cNvSpPr>
          <p:nvPr/>
        </p:nvSpPr>
        <p:spPr bwMode="auto">
          <a:xfrm>
            <a:off x="76200" y="5089525"/>
            <a:ext cx="9067800" cy="320675"/>
          </a:xfrm>
          <a:prstGeom prst="rect">
            <a:avLst/>
          </a:prstGeom>
          <a:solidFill>
            <a:schemeClr val="bg2">
              <a:lumMod val="75000"/>
              <a:alpha val="52156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ru-RU" sz="1200" dirty="0">
                <a:cs typeface="Arial" charset="0"/>
              </a:rPr>
              <a:t>*- женщины 18-54 года, мужчины 18-59 лет;** - женщины 55 лет и старше, мужчины 60 лет и старше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ru-RU" sz="1200" dirty="0">
              <a:cs typeface="Arial" charset="0"/>
            </a:endParaRPr>
          </a:p>
        </p:txBody>
      </p:sp>
      <p:sp>
        <p:nvSpPr>
          <p:cNvPr id="12293" name="Rectangle 213"/>
          <p:cNvSpPr>
            <a:spLocks noChangeArrowheads="1"/>
          </p:cNvSpPr>
          <p:nvPr/>
        </p:nvSpPr>
        <p:spPr bwMode="auto">
          <a:xfrm>
            <a:off x="152400" y="4495800"/>
            <a:ext cx="8839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ru-RU" altLang="ru-RU" sz="1600" b="1">
              <a:solidFill>
                <a:srgbClr val="9900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4" name="Rectangle 213"/>
          <p:cNvSpPr>
            <a:spLocks noChangeArrowheads="1"/>
          </p:cNvSpPr>
          <p:nvPr/>
        </p:nvSpPr>
        <p:spPr bwMode="auto">
          <a:xfrm>
            <a:off x="0" y="5410201"/>
            <a:ext cx="9144000" cy="683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ru-RU" altLang="ru-RU" sz="14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732053"/>
              </p:ext>
            </p:extLst>
          </p:nvPr>
        </p:nvGraphicFramePr>
        <p:xfrm>
          <a:off x="152401" y="476675"/>
          <a:ext cx="874008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95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69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3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8275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строки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Численность прикрепленного населения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387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(чел)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 детей 0-17 лет включительно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из них детей до 1 года 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marL="0" marR="0" lvl="4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из них: до 1 мес.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marL="0" marR="0" lvl="3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детей 0 – 4 лет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marL="0" marR="0" lvl="3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детей 5 – 9 лет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marL="0" marR="0" lvl="3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детей 10 – 14 лет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население трудоспособного возраста*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население старше трудоспособного возраста**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66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Сельское население (из стр. 1)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8716" name="Rectangle 214"/>
          <p:cNvSpPr>
            <a:spLocks noChangeArrowheads="1"/>
          </p:cNvSpPr>
          <p:nvPr/>
        </p:nvSpPr>
        <p:spPr bwMode="auto">
          <a:xfrm>
            <a:off x="6096000" y="1295400"/>
            <a:ext cx="2667000" cy="91440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defRPr/>
            </a:pPr>
            <a:r>
              <a:rPr lang="ru-RU" sz="1600" b="1" dirty="0">
                <a:cs typeface="Arial" charset="0"/>
              </a:rPr>
              <a:t>Строка 1 должна быть равна сумме строк</a:t>
            </a:r>
          </a:p>
          <a:p>
            <a:pPr marL="342900" indent="-342900" algn="ctr" eaLnBrk="1" hangingPunct="1">
              <a:defRPr/>
            </a:pPr>
            <a:r>
              <a:rPr lang="ru-RU" sz="1600" b="1" dirty="0">
                <a:cs typeface="Arial" charset="0"/>
              </a:rPr>
              <a:t>2 + 7 + 8</a:t>
            </a:r>
          </a:p>
        </p:txBody>
      </p:sp>
    </p:spTree>
    <p:extLst>
      <p:ext uri="{BB962C8B-B14F-4D97-AF65-F5344CB8AC3E}">
        <p14:creationId xmlns:p14="http://schemas.microsoft.com/office/powerpoint/2010/main" val="129586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Шаблон презентации ЦНИИОИЗ 97-200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22871</TotalTime>
  <Words>5224</Words>
  <Application>Microsoft Office PowerPoint</Application>
  <PresentationFormat>Экран (4:3)</PresentationFormat>
  <Paragraphs>1881</Paragraphs>
  <Slides>52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8" baseType="lpstr">
      <vt:lpstr>Arial</vt:lpstr>
      <vt:lpstr>Arial Cyr</vt:lpstr>
      <vt:lpstr>Calibri</vt:lpstr>
      <vt:lpstr>Times New Roman</vt:lpstr>
      <vt:lpstr>Wingdings</vt:lpstr>
      <vt:lpstr>1_Шаблон презентации ЦНИИОИЗ 97-2003</vt:lpstr>
      <vt:lpstr>Форма №30 «Сведения о медицинской организации»</vt:lpstr>
      <vt:lpstr>РАЗДЕЛ I.  Работа медицинской  организации</vt:lpstr>
      <vt:lpstr>1. Общие сведения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Число лиц, освидетельствованных на состояние опьянения, которые управляют транспортным средством 1_____, из них: с положительным результатом медицинского освидетельствования всего 2 _____, из них: с алкогольным опьянением  3 _____; с наркотическим опьянением  4 _____.  </vt:lpstr>
      <vt:lpstr>Таблица 2600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Таблица 3100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Таблица 4601 </vt:lpstr>
      <vt:lpstr>Таблица 4701 </vt:lpstr>
      <vt:lpstr>Таблица 4801 </vt:lpstr>
      <vt:lpstr>Таблица 4802 </vt:lpstr>
      <vt:lpstr>Таблица 4803 </vt:lpstr>
      <vt:lpstr>Таблица 4804 </vt:lpstr>
      <vt:lpstr>Таблица 4805 </vt:lpstr>
      <vt:lpstr>Таблица 4809 </vt:lpstr>
      <vt:lpstr>Презентация PowerPoint</vt:lpstr>
      <vt:lpstr>Таблица 5117 </vt:lpstr>
      <vt:lpstr>Таблица 5117 </vt:lpstr>
      <vt:lpstr>Таблица 5117 </vt:lpstr>
      <vt:lpstr>Таблица 5600 </vt:lpstr>
      <vt:lpstr>Табл.7000</vt:lpstr>
      <vt:lpstr>Таблица 7001</vt:lpstr>
      <vt:lpstr>Таблица 7003 (новая)</vt:lpstr>
      <vt:lpstr>Таблица 7004 (новая)</vt:lpstr>
      <vt:lpstr>РАЗДЕЛ VIII. ТЕХНИЧЕСКОЕ СОСТОЯНИЕ ЗДАНИЙ</vt:lpstr>
      <vt:lpstr>При заполнении раздела VIII «Техническое состояние зданий» ФФСН №30 следует иметь в виду</vt:lpstr>
      <vt:lpstr>Презентация PowerPoint</vt:lpstr>
      <vt:lpstr>Таблица 8000 </vt:lpstr>
      <vt:lpstr>Электронный адрес: shelepova@mednet.ru Благодарю за внимание !</vt:lpstr>
    </vt:vector>
  </TitlesOfParts>
  <Company>FRIHCOI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i.son</dc:creator>
  <cp:lastModifiedBy>Екатерина А. Шелепова</cp:lastModifiedBy>
  <cp:revision>545</cp:revision>
  <cp:lastPrinted>2018-12-13T07:17:24Z</cp:lastPrinted>
  <dcterms:created xsi:type="dcterms:W3CDTF">2015-03-17T12:19:09Z</dcterms:created>
  <dcterms:modified xsi:type="dcterms:W3CDTF">2018-12-13T08:11:16Z</dcterms:modified>
</cp:coreProperties>
</file>