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61" r:id="rId2"/>
    <p:sldId id="381" r:id="rId3"/>
    <p:sldId id="370" r:id="rId4"/>
    <p:sldId id="400" r:id="rId5"/>
    <p:sldId id="372" r:id="rId6"/>
    <p:sldId id="402" r:id="rId7"/>
    <p:sldId id="389" r:id="rId8"/>
    <p:sldId id="418" r:id="rId9"/>
    <p:sldId id="420" r:id="rId10"/>
    <p:sldId id="412" r:id="rId11"/>
    <p:sldId id="419" r:id="rId12"/>
    <p:sldId id="415" r:id="rId13"/>
    <p:sldId id="416" r:id="rId14"/>
    <p:sldId id="405" r:id="rId15"/>
    <p:sldId id="421" r:id="rId16"/>
    <p:sldId id="407" r:id="rId17"/>
    <p:sldId id="396" r:id="rId18"/>
    <p:sldId id="386" r:id="rId19"/>
    <p:sldId id="393" r:id="rId20"/>
    <p:sldId id="403" r:id="rId21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228" autoAdjust="0"/>
  </p:normalViewPr>
  <p:slideViewPr>
    <p:cSldViewPr>
      <p:cViewPr varScale="1">
        <p:scale>
          <a:sx n="99" d="100"/>
          <a:sy n="99" d="100"/>
        </p:scale>
        <p:origin x="-18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134" cy="493555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955" y="1"/>
            <a:ext cx="2946134" cy="493555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A7C3434-AD50-4791-902D-68F244FDF951}" type="datetimeFigureOut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1" tIns="45770" rIns="91541" bIns="4577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244" y="4689555"/>
            <a:ext cx="5438774" cy="4441989"/>
          </a:xfrm>
          <a:prstGeom prst="rect">
            <a:avLst/>
          </a:prstGeom>
        </p:spPr>
        <p:txBody>
          <a:bodyPr vert="horz" lIns="91541" tIns="45770" rIns="91541" bIns="4577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532"/>
            <a:ext cx="2946134" cy="493554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955" y="9377532"/>
            <a:ext cx="2946134" cy="493554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364166-5E5D-4666-A3AE-5F6769B431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026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3577C-DB62-4DD8-AC4E-5CFA7589C00A}" type="slidenum">
              <a:rPr lang="ru-RU" alt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0398" indent="-28379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927" indent="-22671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6533" indent="-22671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3138" indent="-22671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9743" indent="-2267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6348" indent="-2267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2954" indent="-2267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9558" indent="-2267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4BF69CE-654C-4968-A9F6-CB575D6F1EBC}" type="slidenum">
              <a:rPr lang="ru-RU" altLang="ru-RU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2</a:t>
            </a:fld>
            <a:endParaRPr lang="ru-RU" altLang="ru-R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1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3577C-DB62-4DD8-AC4E-5CFA7589C00A}" type="slidenum">
              <a:rPr lang="ru-RU" alt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D3577C-DB62-4DD8-AC4E-5CFA7589C00A}" type="slidenum">
              <a:rPr lang="ru-RU" altLang="ru-RU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0EAFA-3A09-47D1-A584-79AC925DB334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87A1F-65AD-4261-B5E1-8DFF7E11C3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B8F92-CDD5-43FB-8FAE-FA1F49CEF9CD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05FCE-8846-4867-982C-4E6A11A01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74B-5576-42A5-ADE2-2DAEC862F7B2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E27E-7C55-45FD-8346-5C68CD4B7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F677-C467-4D62-AC88-E5C91712E3A2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79439-08B5-4C95-BF9F-DBEC03279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638F8-54DE-457B-93A3-04391B556884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ECEB-3BD0-4916-84B6-CFDAD4C0E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302BF-DDF3-4628-83E8-92D7A0FAA1DB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C81C1-462F-4D10-8EEE-12FA015DD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5C76-F041-4623-9709-793079580DC0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B0C74-5E6C-43F6-990E-55163AE0A7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17967-91AD-4A26-8882-2F5E5C4F4436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3B741-FC0E-447A-9BBF-A0B7E3581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1D586-CE65-4D63-AF8F-123A12310347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A23A-E848-4C12-B43F-23E0FF133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85388-A12B-4083-838B-8DEB3D830602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F9EA0-2D06-4FBB-A2B4-D6A2B2CA3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6CD53-C42C-46F6-BA2F-34A0F8BC9888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0FAAD-5708-4F9B-8E51-A1A995C476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A4A49B-B960-4D21-B4BE-D52D762CB254}" type="datetime1">
              <a:rPr lang="ru-RU"/>
              <a:pPr>
                <a:defRPr/>
              </a:pPr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39DB11-2BC9-414F-AE79-09D6FD7CC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oring.egisz.rosminzdrav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3"/>
          <p:cNvSpPr>
            <a:spLocks noChangeArrowheads="1"/>
          </p:cNvSpPr>
          <p:nvPr/>
        </p:nvSpPr>
        <p:spPr bwMode="auto">
          <a:xfrm>
            <a:off x="71438" y="1643063"/>
            <a:ext cx="8964612" cy="301476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en-US" alt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394791" y="2276872"/>
            <a:ext cx="79216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Геоинформационная система</a:t>
            </a:r>
            <a:endParaRPr lang="ru-RU" sz="3600" b="1" cap="all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416" y="6309320"/>
            <a:ext cx="367240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0" h="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2018 г.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9011" y="4759984"/>
            <a:ext cx="6677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Е.М. Тюрина,</a:t>
            </a:r>
            <a:endParaRPr lang="ru-RU" dirty="0" smtClean="0"/>
          </a:p>
          <a:p>
            <a:pPr algn="r"/>
            <a:r>
              <a:rPr lang="ru-RU" dirty="0" smtClean="0"/>
              <a:t>заместитель </a:t>
            </a:r>
            <a:r>
              <a:rPr lang="ru-RU" dirty="0" smtClean="0"/>
              <a:t>заведующего отделом медицинской статистики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3541" b="7250"/>
          <a:stretch/>
        </p:blipFill>
        <p:spPr bwMode="auto">
          <a:xfrm>
            <a:off x="824128" y="930981"/>
            <a:ext cx="8002843" cy="53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2257" y="548680"/>
            <a:ext cx="8397471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Ошибки представления координат подразделений </a:t>
            </a:r>
          </a:p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медицинских организаций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73264" y="6059464"/>
            <a:ext cx="8397471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Из-за ошибки представления координат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Хабезская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ЦРБ отображается в городе Черкесске (фактически расположена в ауле Хабез)</a:t>
            </a:r>
          </a:p>
        </p:txBody>
      </p:sp>
      <p:sp>
        <p:nvSpPr>
          <p:cNvPr id="3" name="Овальная выноска 2"/>
          <p:cNvSpPr/>
          <p:nvPr/>
        </p:nvSpPr>
        <p:spPr>
          <a:xfrm>
            <a:off x="2572048" y="5013176"/>
            <a:ext cx="1800200" cy="648072"/>
          </a:xfrm>
          <a:prstGeom prst="wedgeEllipseCallout">
            <a:avLst>
              <a:gd name="adj1" fmla="val -55052"/>
              <a:gd name="adj2" fmla="val 61015"/>
            </a:avLst>
          </a:prstGeom>
          <a:gradFill>
            <a:gsLst>
              <a:gs pos="0">
                <a:schemeClr val="bg1"/>
              </a:gs>
              <a:gs pos="35000">
                <a:schemeClr val="accent2">
                  <a:tint val="37000"/>
                  <a:satMod val="300000"/>
                  <a:lumMod val="28000"/>
                  <a:lumOff val="72000"/>
                  <a:alpha val="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Аул Хабез</a:t>
            </a:r>
            <a:endParaRPr lang="ru-RU" dirty="0"/>
          </a:p>
        </p:txBody>
      </p:sp>
      <p:sp>
        <p:nvSpPr>
          <p:cNvPr id="14" name="Овальная выноска 13"/>
          <p:cNvSpPr/>
          <p:nvPr/>
        </p:nvSpPr>
        <p:spPr>
          <a:xfrm>
            <a:off x="3482566" y="2564904"/>
            <a:ext cx="1953530" cy="648072"/>
          </a:xfrm>
          <a:prstGeom prst="wedgeEllipseCallout">
            <a:avLst>
              <a:gd name="adj1" fmla="val 97705"/>
              <a:gd name="adj2" fmla="val -126133"/>
            </a:avLst>
          </a:prstGeom>
          <a:gradFill>
            <a:gsLst>
              <a:gs pos="0">
                <a:schemeClr val="bg1"/>
              </a:gs>
              <a:gs pos="35000">
                <a:schemeClr val="accent2">
                  <a:tint val="37000"/>
                  <a:satMod val="300000"/>
                  <a:lumMod val="28000"/>
                  <a:lumOff val="72000"/>
                  <a:alpha val="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Хабезская</a:t>
            </a:r>
            <a:r>
              <a:rPr lang="ru-RU" dirty="0" smtClean="0"/>
              <a:t> ЦРБ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4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6179" y="3861048"/>
            <a:ext cx="8397471" cy="5040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Не заполнена ячейка «Ведомственная принадлежность»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9" t="18676" b="59751"/>
          <a:stretch/>
        </p:blipFill>
        <p:spPr bwMode="auto">
          <a:xfrm>
            <a:off x="87664" y="1412776"/>
            <a:ext cx="8968671" cy="175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428198" y="3230978"/>
            <a:ext cx="2484320" cy="39604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6 подразделений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3" t="18000" r="-1" b="62007"/>
          <a:stretch/>
        </p:blipFill>
        <p:spPr bwMode="auto">
          <a:xfrm>
            <a:off x="806809" y="4797153"/>
            <a:ext cx="7489204" cy="129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52675" y="944559"/>
            <a:ext cx="8397471" cy="5040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Не заполнена ячейка «Тип медицинской организации»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292080" y="6093296"/>
            <a:ext cx="2484320" cy="396043"/>
          </a:xfrm>
          <a:prstGeom prst="roundRect">
            <a:avLst>
              <a:gd name="adj" fmla="val 1346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подразделение</a:t>
            </a:r>
          </a:p>
        </p:txBody>
      </p:sp>
    </p:spTree>
    <p:extLst>
      <p:ext uri="{BB962C8B-B14F-4D97-AF65-F5344CB8AC3E}">
        <p14:creationId xmlns:p14="http://schemas.microsoft.com/office/powerpoint/2010/main" val="286524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5576" y="1556792"/>
            <a:ext cx="8171980" cy="576062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Подразделения одного юридического лица имеют разную ведомственную принадлежность</a:t>
            </a:r>
            <a:endParaRPr lang="ru-RU" sz="1600" b="1" u="sng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7" t="32903" r="734" b="37722"/>
          <a:stretch/>
        </p:blipFill>
        <p:spPr bwMode="auto">
          <a:xfrm>
            <a:off x="444500" y="2264209"/>
            <a:ext cx="3212376" cy="304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9" t="33123" r="513" b="37695"/>
          <a:stretch/>
        </p:blipFill>
        <p:spPr bwMode="auto">
          <a:xfrm>
            <a:off x="5265285" y="2264209"/>
            <a:ext cx="3293950" cy="303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52148" y="2420888"/>
            <a:ext cx="2003628" cy="22792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6710" y="2848558"/>
            <a:ext cx="2399106" cy="4573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2148" y="3429000"/>
            <a:ext cx="29523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436097" y="2381832"/>
            <a:ext cx="2088232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26887" y="2848558"/>
            <a:ext cx="2817521" cy="45738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426887" y="3457859"/>
            <a:ext cx="29523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3623" y="4365104"/>
            <a:ext cx="20036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436096" y="4365104"/>
            <a:ext cx="20036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3240" y="836712"/>
            <a:ext cx="6031980" cy="504055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Неточности, требующие корректировки либо уточнения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3944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79512" y="855275"/>
            <a:ext cx="7184107" cy="360039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Неточности, требующие корректировки либо уточнения</a:t>
            </a:r>
            <a:endParaRPr lang="ru-RU" u="sng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33170" y="1484784"/>
            <a:ext cx="7323035" cy="504056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Подразделения одного юридического лица имеют различные ОГРН</a:t>
            </a:r>
            <a:endParaRPr lang="ru-RU" sz="1600" b="1" u="sng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9" t="32487" r="608" b="40606"/>
          <a:stretch/>
        </p:blipFill>
        <p:spPr bwMode="auto">
          <a:xfrm>
            <a:off x="827584" y="2348880"/>
            <a:ext cx="2808312" cy="238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71600" y="3140968"/>
            <a:ext cx="259228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71600" y="3861048"/>
            <a:ext cx="151216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7" t="23155" r="505" b="53057"/>
          <a:stretch/>
        </p:blipFill>
        <p:spPr bwMode="auto">
          <a:xfrm>
            <a:off x="5220072" y="2362448"/>
            <a:ext cx="2808312" cy="239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28084" y="3274460"/>
            <a:ext cx="259228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36096" y="3657972"/>
            <a:ext cx="151216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46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6560" y="476673"/>
            <a:ext cx="8368524" cy="504056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Плановая мощность у медицинских организаций, которые не осуществляют амбулаторный прием</a:t>
            </a:r>
            <a:endParaRPr lang="ru-RU" sz="1400" b="1" u="sng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6" t="23286" r="693" b="53272"/>
          <a:stretch/>
        </p:blipFill>
        <p:spPr bwMode="auto">
          <a:xfrm>
            <a:off x="264419" y="2456899"/>
            <a:ext cx="3423504" cy="272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35249" y="3515513"/>
            <a:ext cx="29523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0366" y="4077072"/>
            <a:ext cx="151216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1" t="31739" r="1136" b="37167"/>
          <a:stretch/>
        </p:blipFill>
        <p:spPr bwMode="auto">
          <a:xfrm>
            <a:off x="5348787" y="2331785"/>
            <a:ext cx="3426699" cy="276120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22" name="Прямоугольник 21"/>
          <p:cNvSpPr/>
          <p:nvPr/>
        </p:nvSpPr>
        <p:spPr>
          <a:xfrm>
            <a:off x="5518276" y="3465850"/>
            <a:ext cx="29523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573531" y="4355378"/>
            <a:ext cx="1512168" cy="30748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084168" y="2473042"/>
            <a:ext cx="1656184" cy="13349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518276" y="2924944"/>
            <a:ext cx="9497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8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66286" y="759760"/>
            <a:ext cx="8368524" cy="504056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Требует дополнительных пояснений</a:t>
            </a:r>
            <a:endParaRPr lang="ru-RU" b="1" u="sng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4" t="31624" r="367" b="41134"/>
          <a:stretch/>
        </p:blipFill>
        <p:spPr bwMode="auto">
          <a:xfrm>
            <a:off x="266286" y="1507742"/>
            <a:ext cx="3423504" cy="28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222958" y="1778078"/>
            <a:ext cx="1656184" cy="13349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463923" y="2420888"/>
            <a:ext cx="29523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55545" y="3501008"/>
            <a:ext cx="151216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2" t="23020" r="480" b="56062"/>
          <a:stretch/>
        </p:blipFill>
        <p:spPr bwMode="auto">
          <a:xfrm>
            <a:off x="5151761" y="1608655"/>
            <a:ext cx="3533323" cy="275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5436096" y="2720050"/>
            <a:ext cx="295232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666201" y="3372479"/>
            <a:ext cx="151216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1971" y="476672"/>
            <a:ext cx="8510036" cy="720079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Прикрепленное население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у медицинских организаций,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которые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Arial" pitchFamily="34" charset="0"/>
              </a:rPr>
              <a:t>не осуществляют амбулаторный прием</a:t>
            </a:r>
            <a:endParaRPr lang="ru-RU" sz="1400" b="1" u="sng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4" t="32760" r="689" b="40484"/>
          <a:stretch/>
        </p:blipFill>
        <p:spPr bwMode="auto">
          <a:xfrm>
            <a:off x="-21306" y="1232543"/>
            <a:ext cx="2383082" cy="218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211839" y="1585986"/>
            <a:ext cx="1034158" cy="6263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86" y="2098768"/>
            <a:ext cx="2345862" cy="23606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0613" y="2780928"/>
            <a:ext cx="1329059" cy="26440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9" t="19739" r="581" b="55060"/>
          <a:stretch/>
        </p:blipFill>
        <p:spPr bwMode="auto">
          <a:xfrm>
            <a:off x="4554653" y="1208833"/>
            <a:ext cx="2393612" cy="22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5589167" y="1454649"/>
            <a:ext cx="1215081" cy="16142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4628480" y="2276971"/>
            <a:ext cx="217576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896036" y="2757304"/>
            <a:ext cx="1080120" cy="2880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0" t="23309" r="443" b="53199"/>
          <a:stretch/>
        </p:blipFill>
        <p:spPr bwMode="auto">
          <a:xfrm>
            <a:off x="2346248" y="1216039"/>
            <a:ext cx="2282232" cy="219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2483247" y="2116140"/>
            <a:ext cx="2053742" cy="160831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555776" y="2547946"/>
            <a:ext cx="1180036" cy="57606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1" t="33681" r="543" b="34984"/>
          <a:stretch/>
        </p:blipFill>
        <p:spPr bwMode="auto">
          <a:xfrm>
            <a:off x="6948265" y="1210309"/>
            <a:ext cx="2232247" cy="219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7094091" y="1496513"/>
            <a:ext cx="1909043" cy="13349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089003" y="2009986"/>
            <a:ext cx="1947493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236296" y="2717089"/>
            <a:ext cx="1080790" cy="23777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7884368" y="1254411"/>
            <a:ext cx="1152128" cy="13349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9" t="19685" r="613" b="54106"/>
          <a:stretch/>
        </p:blipFill>
        <p:spPr bwMode="auto">
          <a:xfrm>
            <a:off x="-31178" y="3406680"/>
            <a:ext cx="2436229" cy="20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-31178" y="3861048"/>
            <a:ext cx="1866874" cy="126876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-33846" y="4425952"/>
            <a:ext cx="2084895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53250" y="4869160"/>
            <a:ext cx="1466422" cy="28803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2" t="22934" r="568" b="54564"/>
          <a:stretch/>
        </p:blipFill>
        <p:spPr bwMode="auto">
          <a:xfrm>
            <a:off x="2383936" y="3441270"/>
            <a:ext cx="2469330" cy="200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549302" y="4268481"/>
            <a:ext cx="2079178" cy="26698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648211" y="4725144"/>
            <a:ext cx="1347725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00918" y="5733256"/>
            <a:ext cx="5495789" cy="1008112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/>
            <a:r>
              <a:rPr lang="ru-RU" sz="1400" dirty="0"/>
              <a:t>Прикрепленное к медицинской организации </a:t>
            </a:r>
            <a:r>
              <a:rPr lang="ru-RU" sz="1400" b="1" dirty="0"/>
              <a:t>детское</a:t>
            </a:r>
            <a:r>
              <a:rPr lang="ru-RU" sz="1400" dirty="0"/>
              <a:t> население больше </a:t>
            </a:r>
            <a:r>
              <a:rPr lang="ru-RU" sz="1400" b="1" dirty="0"/>
              <a:t>общего количества </a:t>
            </a:r>
          </a:p>
          <a:p>
            <a:pPr algn="ctr"/>
            <a:r>
              <a:rPr lang="ru-RU" sz="1400" dirty="0"/>
              <a:t>прикрепленного населения</a:t>
            </a:r>
          </a:p>
          <a:p>
            <a:pPr algn="ctr"/>
            <a:r>
              <a:rPr lang="ru-RU" sz="1400" dirty="0"/>
              <a:t>в 116 подразделениях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3" r="12245" b="45338"/>
          <a:stretch/>
        </p:blipFill>
        <p:spPr bwMode="auto">
          <a:xfrm>
            <a:off x="6182376" y="3456806"/>
            <a:ext cx="2134710" cy="25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12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субъектами Российской Федерации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36324"/>
              </p:ext>
            </p:extLst>
          </p:nvPr>
        </p:nvGraphicFramePr>
        <p:xfrm>
          <a:off x="308690" y="980728"/>
          <a:ext cx="8496944" cy="5687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2015"/>
                <a:gridCol w="2527641"/>
                <a:gridCol w="2127288"/>
              </a:tblGrid>
              <a:tr h="1728192"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ПСО </a:t>
                      </a:r>
                    </a:p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(</a:t>
                      </a:r>
                      <a:r>
                        <a:rPr lang="ru-RU" sz="1600" u="none" strike="noStrike" dirty="0">
                          <a:effectLst/>
                        </a:rPr>
                        <a:t>Первичное сосудистое отделение)</a:t>
                      </a:r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РСЦ </a:t>
                      </a:r>
                    </a:p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(</a:t>
                      </a:r>
                      <a:r>
                        <a:rPr lang="ru-RU" sz="1600" u="none" strike="noStrike" dirty="0">
                          <a:effectLst/>
                        </a:rPr>
                        <a:t>Региональный сосудистый центр)</a:t>
                      </a:r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9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Геоинформационная система</a:t>
                      </a:r>
                    </a:p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+mn-lt"/>
                        </a:rPr>
                        <a:t>по состоянию на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+mn-lt"/>
                        </a:rPr>
                        <a:t> 01.06.2018</a:t>
                      </a:r>
                      <a:endParaRPr lang="ru-RU" sz="16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Calibri"/>
                        </a:rPr>
                        <a:t>457</a:t>
                      </a:r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smtClean="0">
                          <a:effectLst/>
                          <a:latin typeface="Calibri"/>
                        </a:rPr>
                        <a:t>139</a:t>
                      </a:r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9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effectLst/>
                        </a:rPr>
                        <a:t>Геоинформационная система</a:t>
                      </a:r>
                    </a:p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+mn-lt"/>
                        </a:rPr>
                        <a:t>по состоянию на</a:t>
                      </a:r>
                      <a:r>
                        <a:rPr lang="ru-RU" sz="1600" b="0" i="0" u="none" strike="noStrike" baseline="0" dirty="0" smtClean="0">
                          <a:effectLst/>
                          <a:latin typeface="+mn-lt"/>
                        </a:rPr>
                        <a:t> 01.10.2018</a:t>
                      </a:r>
                      <a:endParaRPr lang="ru-RU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Calibri"/>
                        </a:rPr>
                        <a:t>485</a:t>
                      </a:r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Calibri"/>
                        </a:rPr>
                        <a:t>144</a:t>
                      </a:r>
                      <a:endParaRPr lang="ru-RU" sz="1600" b="0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98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effectLst/>
                        </a:rPr>
                        <a:t>Данные </a:t>
                      </a:r>
                      <a:r>
                        <a:rPr lang="ru-RU" sz="1600" u="none" strike="noStrike" dirty="0">
                          <a:effectLst/>
                        </a:rPr>
                        <a:t>из форм федерального </a:t>
                      </a:r>
                      <a:r>
                        <a:rPr lang="ru-RU" sz="1600" u="none" strike="noStrike">
                          <a:effectLst/>
                        </a:rPr>
                        <a:t>статистического </a:t>
                      </a:r>
                      <a:r>
                        <a:rPr lang="ru-RU" sz="1600" u="none" strike="noStrike" smtClean="0">
                          <a:effectLst/>
                        </a:rPr>
                        <a:t>наблюдения за 2017 год</a:t>
                      </a:r>
                      <a:endParaRPr lang="ru-RU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Calibri"/>
                        </a:rPr>
                        <a:t>469</a:t>
                      </a:r>
                      <a:endParaRPr lang="ru-RU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effectLst/>
                          <a:latin typeface="Calibri"/>
                        </a:rPr>
                        <a:t>140</a:t>
                      </a:r>
                      <a:endParaRPr lang="ru-RU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8984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разница</a:t>
                      </a:r>
                      <a:endParaRPr lang="ru-RU" sz="1600" b="1" i="0" u="none" strike="noStrike" dirty="0"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+16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+4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83568" y="2492896"/>
            <a:ext cx="7848872" cy="81116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с формами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Федерального статистического наблюдения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11560" y="3573016"/>
            <a:ext cx="8002215" cy="827681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системы в части распределение на уровни оказания по профилям медицинской помощи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pPr>
                <a:defRPr/>
              </a:pPr>
              <a:t>18</a:t>
            </a:fld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Перспективы развития геоинформационной системы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836712"/>
            <a:ext cx="8229600" cy="619268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just" eaLnBrk="0" hangingPunct="0">
              <a:spcBef>
                <a:spcPct val="20000"/>
              </a:spcBef>
              <a:defRPr/>
            </a:pPr>
            <a:endPara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6"/>
          <p:cNvSpPr txBox="1">
            <a:spLocks/>
          </p:cNvSpPr>
          <p:nvPr/>
        </p:nvSpPr>
        <p:spPr bwMode="auto">
          <a:xfrm>
            <a:off x="683568" y="4725144"/>
            <a:ext cx="7848872" cy="8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Интеграция Федерального регистра Медицинских организаций с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еоинформационной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системой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Текст 6"/>
          <p:cNvSpPr txBox="1">
            <a:spLocks/>
          </p:cNvSpPr>
          <p:nvPr/>
        </p:nvSpPr>
        <p:spPr bwMode="auto">
          <a:xfrm>
            <a:off x="835968" y="1196752"/>
            <a:ext cx="7848872" cy="117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Дальнейшая актуализация данных содержащихся в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азе Геоинформационной системы (населенные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пункты, Медицинские организации и т.д.)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3"/>
          <p:cNvCxnSpPr/>
          <p:nvPr/>
        </p:nvCxnSpPr>
        <p:spPr>
          <a:xfrm>
            <a:off x="107504" y="2492896"/>
            <a:ext cx="88940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3"/>
          <p:cNvCxnSpPr/>
          <p:nvPr/>
        </p:nvCxnSpPr>
        <p:spPr>
          <a:xfrm>
            <a:off x="107504" y="3429000"/>
            <a:ext cx="88940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3"/>
          <p:cNvCxnSpPr/>
          <p:nvPr/>
        </p:nvCxnSpPr>
        <p:spPr>
          <a:xfrm>
            <a:off x="70420" y="4653136"/>
            <a:ext cx="88940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4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3"/>
          <p:cNvSpPr>
            <a:spLocks noChangeArrowheads="1"/>
          </p:cNvSpPr>
          <p:nvPr/>
        </p:nvSpPr>
        <p:spPr bwMode="auto">
          <a:xfrm>
            <a:off x="71438" y="1442283"/>
            <a:ext cx="8964612" cy="331770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en-US" alt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592931" y="1442283"/>
            <a:ext cx="79216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оперативного взаимодействия по вопросам ведения геоинформационной системы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8-495-611-53-56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TyurinaEM@mednet.ru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stat@mednet.ru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7153" y="4759984"/>
            <a:ext cx="52696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Елена Михайловна Тюрина,</a:t>
            </a:r>
          </a:p>
          <a:p>
            <a:pPr algn="r"/>
            <a:r>
              <a:rPr lang="ru-RU" dirty="0" smtClean="0"/>
              <a:t>заместитель заведующего отделом статистики,</a:t>
            </a:r>
          </a:p>
          <a:p>
            <a:pPr algn="r"/>
            <a:r>
              <a:rPr lang="ru-RU" dirty="0"/>
              <a:t>ЦНИИОИЗ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3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88975"/>
          </a:xfrm>
        </p:spPr>
        <p:txBody>
          <a:bodyPr/>
          <a:lstStyle/>
          <a:p>
            <a:pPr eaLnBrk="1" hangingPunct="1"/>
            <a:r>
              <a:rPr lang="ru-RU" alt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 ОРГАНИЗАЦИИ МЕДИЦИНСКОЙ ПОМОЩИ ДЛЯ ТРУДНОДОСТУПНЫХ И МАЛОНАСЕЛЕННЫХ СЕЛЬСКИХ РАЙОНОВ</a:t>
            </a:r>
          </a:p>
        </p:txBody>
      </p:sp>
      <p:sp>
        <p:nvSpPr>
          <p:cNvPr id="25633" name="TextBox 7"/>
          <p:cNvSpPr txBox="1">
            <a:spLocks noChangeArrowheads="1"/>
          </p:cNvSpPr>
          <p:nvPr/>
        </p:nvSpPr>
        <p:spPr bwMode="auto">
          <a:xfrm>
            <a:off x="0" y="692696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Указ Президента Российской Федерации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07.05.2018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204</a:t>
            </a:r>
            <a:r>
              <a:rPr lang="en-US" alt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«О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национальных целях и стратегических задачах развития Российской Федерации на период до 2024 года» </a:t>
            </a:r>
            <a:endParaRPr lang="en-US" alt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13"/>
          <p:cNvCxnSpPr/>
          <p:nvPr/>
        </p:nvCxnSpPr>
        <p:spPr>
          <a:xfrm>
            <a:off x="-1588" y="351706"/>
            <a:ext cx="2665413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339975" y="332656"/>
            <a:ext cx="619283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5"/>
          <p:cNvCxnSpPr/>
          <p:nvPr/>
        </p:nvCxnSpPr>
        <p:spPr>
          <a:xfrm>
            <a:off x="8532813" y="332656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39" name="TextBox 13"/>
          <p:cNvSpPr txBox="1">
            <a:spLocks noChangeArrowheads="1"/>
          </p:cNvSpPr>
          <p:nvPr/>
        </p:nvSpPr>
        <p:spPr bwMode="auto">
          <a:xfrm>
            <a:off x="-9526" y="1412776"/>
            <a:ext cx="9153526" cy="181588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Президентом Российской Федерации поставлена задача завершения формирования сети медицинских организаций первичного звена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с использованием в сфере здравоохранения геоинформационной системы с учетом необходимости строительства врачебных амбулаторий, фельдшерских и фельдшерско-акушерских пунктов в населенных пунктах с численностью населения от 100 человек до 2 тыс. человек, а также с учетом использования мобильных медицинских комплексов в населенных пунктах с численностью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менее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человек.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EED2D-9E22-483D-9EE9-40187003482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13" name="TextBox 37"/>
          <p:cNvSpPr txBox="1">
            <a:spLocks noChangeArrowheads="1"/>
          </p:cNvSpPr>
          <p:nvPr/>
        </p:nvSpPr>
        <p:spPr bwMode="auto">
          <a:xfrm>
            <a:off x="179512" y="3284984"/>
            <a:ext cx="878497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Распоряжение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Правительства Российской Федерации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03.03.2018 № 369-р</a:t>
            </a:r>
          </a:p>
          <a:p>
            <a:pPr algn="ctr" eaLnBrk="0" hangingPunct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распределении иных межбюджетных трансфертов, представляемых в 2018 году из федерального бюджета бюджетам субъектов Российской Федерации за счет бюджетных ассигнований резервного фонда Правительства Российской Федерации на приобретение модульных конструкций врачебных амбулаторий, фельдшерских и фельдшерско-акушерских пунктов для населенных пунктов с численностью населения от 101 до 2000 человек</a:t>
            </a:r>
          </a:p>
          <a:p>
            <a:pPr algn="ctr" eaLnBrk="0" hangingPunct="0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выделено 1,2 млрд. руб.</a:t>
            </a:r>
            <a:endParaRPr lang="ru-RU" alt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Распоряжение Правительства Российской Федерации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03.03.2018 №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370-р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утверждении распределения иных межбюджетных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трансфертов, представляемых в 2018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бюджетам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передвижных медицинских комплексов для оказания медицинской помощи жителям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пунктов с численностью населения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100 человек</a:t>
            </a:r>
          </a:p>
          <a:p>
            <a:pPr algn="ctr" eaLnBrk="0" hangingPunct="0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выделено 2,2 </a:t>
            </a: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млрд. руб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рямоугольник 3"/>
          <p:cNvSpPr>
            <a:spLocks noChangeArrowheads="1"/>
          </p:cNvSpPr>
          <p:nvPr/>
        </p:nvSpPr>
        <p:spPr bwMode="auto">
          <a:xfrm>
            <a:off x="71438" y="1643063"/>
            <a:ext cx="8964612" cy="301476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95782" tIns="47891" rIns="95782" bIns="47891" anchor="ctr"/>
          <a:lstStyle/>
          <a:p>
            <a:pPr algn="ctr" defTabSz="957263"/>
            <a:endParaRPr lang="en-US" altLang="ru-RU" sz="16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611187" y="2348880"/>
            <a:ext cx="79216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Геоинформационная система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7416" y="6309320"/>
            <a:ext cx="3672408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0"/>
            </a:lightRig>
          </a:scene3d>
          <a:sp3d>
            <a:bevelT w="0" h="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2018 г.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7653" y="4759984"/>
            <a:ext cx="6019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А.В.Поликарпов, к.м.н.,</a:t>
            </a:r>
          </a:p>
          <a:p>
            <a:pPr algn="r"/>
            <a:r>
              <a:rPr lang="ru-RU" dirty="0" smtClean="0"/>
              <a:t>заместитель директора Департамента мониторинга,</a:t>
            </a:r>
          </a:p>
          <a:p>
            <a:pPr algn="r"/>
            <a:r>
              <a:rPr lang="ru-RU" dirty="0" smtClean="0"/>
              <a:t>анализа и стратегического развития здравоохранения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71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6061" b="8235"/>
          <a:stretch/>
        </p:blipFill>
        <p:spPr bwMode="auto">
          <a:xfrm>
            <a:off x="385604" y="1427245"/>
            <a:ext cx="8352928" cy="536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Прямоугольник 5"/>
          <p:cNvSpPr>
            <a:spLocks noChangeArrowheads="1"/>
          </p:cNvSpPr>
          <p:nvPr/>
        </p:nvSpPr>
        <p:spPr bwMode="auto">
          <a:xfrm>
            <a:off x="218133" y="891558"/>
            <a:ext cx="26209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геоинформационную систему Минздрава России внесено:</a:t>
            </a:r>
          </a:p>
        </p:txBody>
      </p:sp>
      <p:sp>
        <p:nvSpPr>
          <p:cNvPr id="31" name="Прямоугольник 14"/>
          <p:cNvSpPr/>
          <p:nvPr/>
        </p:nvSpPr>
        <p:spPr>
          <a:xfrm>
            <a:off x="4067944" y="891558"/>
            <a:ext cx="193675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1000" dirty="0">
                <a:latin typeface="Tahoma" pitchFamily="34" charset="0"/>
                <a:cs typeface="Tahoma" pitchFamily="34" charset="0"/>
              </a:rPr>
              <a:t>медицинских организаций </a:t>
            </a:r>
            <a:br>
              <a:rPr lang="ru-RU" sz="1000" dirty="0">
                <a:latin typeface="Tahoma" pitchFamily="34" charset="0"/>
                <a:cs typeface="Tahoma" pitchFamily="34" charset="0"/>
              </a:rPr>
            </a:br>
            <a:r>
              <a:rPr lang="ru-RU" sz="1000" dirty="0">
                <a:latin typeface="Tahoma" pitchFamily="34" charset="0"/>
                <a:cs typeface="Tahoma" pitchFamily="34" charset="0"/>
              </a:rPr>
              <a:t>и их структурных подразделений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820392" y="912217"/>
            <a:ext cx="1751608" cy="584775"/>
            <a:chOff x="3949622" y="1017693"/>
            <a:chExt cx="1376006" cy="584784"/>
          </a:xfrm>
        </p:grpSpPr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949622" y="1017693"/>
              <a:ext cx="929501" cy="584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3200" dirty="0" smtClean="0"/>
                <a:t>81</a:t>
              </a:r>
              <a:endParaRPr lang="en-US" sz="3200" dirty="0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4366965" y="1177076"/>
              <a:ext cx="958663" cy="307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dirty="0" smtClean="0">
                  <a:latin typeface="Arial Narrow" pitchFamily="34" charset="0"/>
                </a:rPr>
                <a:t>тысяча</a:t>
              </a:r>
              <a:endParaRPr lang="en-US" sz="1400" dirty="0">
                <a:latin typeface="Arial Narrow" pitchFamily="34" charset="0"/>
              </a:endParaRPr>
            </a:p>
          </p:txBody>
        </p:sp>
      </p:grpSp>
      <p:sp>
        <p:nvSpPr>
          <p:cNvPr id="35" name="Прямоугольник 14"/>
          <p:cNvSpPr/>
          <p:nvPr/>
        </p:nvSpPr>
        <p:spPr>
          <a:xfrm>
            <a:off x="7484745" y="953113"/>
            <a:ext cx="1253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Tahoma" pitchFamily="34" charset="0"/>
                <a:cs typeface="Tahoma" pitchFamily="34" charset="0"/>
              </a:rPr>
              <a:t>н</a:t>
            </a:r>
            <a:r>
              <a:rPr lang="ru-RU" sz="1000" dirty="0" smtClean="0">
                <a:latin typeface="Tahoma" pitchFamily="34" charset="0"/>
                <a:cs typeface="Tahoma" pitchFamily="34" charset="0"/>
              </a:rPr>
              <a:t>аселенных </a:t>
            </a:r>
            <a:endParaRPr lang="ru-RU" sz="1000" dirty="0">
              <a:latin typeface="Tahoma" pitchFamily="34" charset="0"/>
              <a:cs typeface="Tahoma" pitchFamily="34" charset="0"/>
            </a:endParaRPr>
          </a:p>
          <a:p>
            <a:r>
              <a:rPr lang="ru-RU" sz="1000" dirty="0">
                <a:latin typeface="Tahoma" pitchFamily="34" charset="0"/>
                <a:cs typeface="Tahoma" pitchFamily="34" charset="0"/>
              </a:rPr>
              <a:t>пунктов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>
          <a:xfrm>
            <a:off x="6988621" y="65309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31334" y="904278"/>
            <a:ext cx="1388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156</a:t>
            </a:r>
            <a:r>
              <a:rPr lang="ru-RU" sz="1400" b="1" dirty="0" smtClean="0"/>
              <a:t> </a:t>
            </a:r>
            <a:r>
              <a:rPr lang="ru-RU" sz="1400" dirty="0">
                <a:latin typeface="Arial Narrow" pitchFamily="34" charset="0"/>
              </a:rPr>
              <a:t>тысяч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45396" y="5337502"/>
            <a:ext cx="4493136" cy="138499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Российской Федерации </a:t>
            </a:r>
            <a:endParaRPr lang="en-US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медицинскими организациями и их структурными подразделениями, участвующими в реализации территориальных программ государственных гарантий бесплатного оказания гражданам медицинской помощи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Информационный ресурс «Геоинформационная система» (</a:t>
            </a:r>
            <a:r>
              <a:rPr lang="ru-RU" u="sng" dirty="0" smtClean="0">
                <a:hlinkClick r:id="rId3"/>
              </a:rPr>
              <a:t>https://monitoring.egisz.rosminzdrav.ru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доступности медицинской помощи с использованием геоинформационной системы Минздрава России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cxnSp>
        <p:nvCxnSpPr>
          <p:cNvPr id="6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Единая </a:t>
            </a:r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государственная информационная система </a:t>
            </a:r>
            <a:r>
              <a:rPr lang="ru-RU" alt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в сфере здравоохранения </a:t>
            </a:r>
            <a:endParaRPr lang="ru-RU" altLang="ru-RU" sz="1600" b="1" dirty="0" smtClean="0">
              <a:solidFill>
                <a:schemeClr val="bg1"/>
              </a:solidFill>
              <a:latin typeface="Georgia" panose="020405020504050203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400" y="1233297"/>
            <a:ext cx="28894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ru-RU" sz="2000" b="1" dirty="0" smtClean="0"/>
              <a:t>Постановление правительства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ru-RU" sz="2000" b="1" dirty="0" smtClean="0"/>
              <a:t>Российской Федерации 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ru-RU" sz="2000" b="1" dirty="0" smtClean="0"/>
              <a:t>"</a:t>
            </a:r>
            <a:r>
              <a:rPr lang="ru-RU" sz="2000" b="1" dirty="0"/>
              <a:t>Об утверждении Положения о единой государственной информационной системе в сфере здравоохранения"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7" t="6647" r="12131" b="3500"/>
          <a:stretch/>
        </p:blipFill>
        <p:spPr bwMode="auto">
          <a:xfrm>
            <a:off x="5364088" y="1484784"/>
            <a:ext cx="3676947" cy="5223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4" t="7750" r="12159" b="4000"/>
          <a:stretch/>
        </p:blipFill>
        <p:spPr bwMode="auto">
          <a:xfrm>
            <a:off x="3203848" y="954278"/>
            <a:ext cx="3533313" cy="4949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3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cxnSp>
        <p:nvCxnSpPr>
          <p:cNvPr id="5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rgbClr val="FF0000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Методическое сопровождение Геоинформационной системы</a:t>
            </a:r>
          </a:p>
        </p:txBody>
      </p:sp>
      <p:pic>
        <p:nvPicPr>
          <p:cNvPr id="1116" name="Picture 9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10750" r="17614" b="3499"/>
          <a:stretch/>
        </p:blipFill>
        <p:spPr bwMode="auto">
          <a:xfrm>
            <a:off x="-8646" y="692696"/>
            <a:ext cx="3097335" cy="44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7" name="Picture 9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10188" r="17954" b="4749"/>
          <a:stretch/>
        </p:blipFill>
        <p:spPr bwMode="auto">
          <a:xfrm>
            <a:off x="4485699" y="775296"/>
            <a:ext cx="2515510" cy="360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8" name="Picture 9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11751" r="17614" b="3499"/>
          <a:stretch/>
        </p:blipFill>
        <p:spPr bwMode="auto">
          <a:xfrm>
            <a:off x="1691680" y="2862362"/>
            <a:ext cx="2794019" cy="3923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5" name="Picture 9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2" t="11250" r="17614" b="5000"/>
          <a:stretch/>
        </p:blipFill>
        <p:spPr bwMode="auto">
          <a:xfrm>
            <a:off x="6195086" y="2716647"/>
            <a:ext cx="2950774" cy="4094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Изменения в системе по состоянию</a:t>
            </a:r>
          </a:p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 01 июня 2018 года и на 01 октября 2018 года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603870"/>
              </p:ext>
            </p:extLst>
          </p:nvPr>
        </p:nvGraphicFramePr>
        <p:xfrm>
          <a:off x="-1016" y="725500"/>
          <a:ext cx="5254400" cy="322390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620688"/>
                <a:gridCol w="895222"/>
                <a:gridCol w="912830"/>
                <a:gridCol w="912830"/>
                <a:gridCol w="912830"/>
              </a:tblGrid>
              <a:tr h="975308"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Амбулатория, в том числе врачебная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Фельдшер-</a:t>
                      </a:r>
                      <a:r>
                        <a:rPr lang="ru-RU" sz="1100" u="none" strike="noStrike" dirty="0" err="1" smtClean="0">
                          <a:effectLst/>
                        </a:rPr>
                        <a:t>ский</a:t>
                      </a:r>
                      <a:r>
                        <a:rPr lang="ru-RU" sz="1100" u="none" strike="noStrike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</a:rPr>
                        <a:t>пункт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Фельдшерско-акушерский пункт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Центр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общей врачебной практики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  <a:tr h="46062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Данные</a:t>
                      </a:r>
                      <a:r>
                        <a:rPr lang="ru-RU" sz="1100" b="1" u="none" strike="noStrike" baseline="0" dirty="0" smtClean="0">
                          <a:effectLst/>
                        </a:rPr>
                        <a:t> в Геоинформационной системе по состоянию на 01.06.2018*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5 181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2 095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33 573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1 345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  <a:tr h="90416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Данные</a:t>
                      </a:r>
                      <a:r>
                        <a:rPr lang="ru-RU" sz="1100" b="1" u="none" strike="noStrike" baseline="0" dirty="0" smtClean="0">
                          <a:effectLst/>
                        </a:rPr>
                        <a:t> в Геоинформационной системе по состоянию на 01.10.2018*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 smtClean="0">
                          <a:effectLst/>
                        </a:rPr>
                        <a:t>5 260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 smtClean="0">
                          <a:effectLst/>
                        </a:rPr>
                        <a:t>2 114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u="none" strike="noStrike" dirty="0" smtClean="0">
                          <a:effectLst/>
                        </a:rPr>
                        <a:t>33 299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Calibri"/>
                        </a:rPr>
                        <a:t>1 334</a:t>
                      </a:r>
                      <a:endParaRPr lang="ru-RU" sz="1100" b="0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  <a:tr h="664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РАЗНИЦА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effectLst/>
                          <a:latin typeface="Calibri"/>
                        </a:rPr>
                        <a:t>79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effectLst/>
                          <a:latin typeface="Calibri"/>
                        </a:rPr>
                        <a:t>19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effectLst/>
                          <a:latin typeface="Calibri"/>
                        </a:rPr>
                        <a:t>- 274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effectLst/>
                          <a:latin typeface="Calibri"/>
                        </a:rPr>
                        <a:t>-</a:t>
                      </a:r>
                      <a:r>
                        <a:rPr lang="ru-RU" sz="1100" b="1" i="0" u="none" strike="noStrike" baseline="0" dirty="0" smtClean="0">
                          <a:effectLst/>
                          <a:latin typeface="Calibri"/>
                        </a:rPr>
                        <a:t> 11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</a:tbl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107504" y="4869160"/>
            <a:ext cx="3672408" cy="576064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>
                  <a:alpha val="0"/>
                </a:srgbClr>
              </a:gs>
              <a:gs pos="70000">
                <a:srgbClr val="C4D6EB">
                  <a:alpha val="41000"/>
                </a:srgbClr>
              </a:gs>
              <a:gs pos="100000">
                <a:srgbClr val="FFEBFA">
                  <a:alpha val="55000"/>
                </a:srgbClr>
              </a:gs>
            </a:gsLst>
            <a:lin ang="162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* - медицинские организации государственной формы собственности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652376"/>
              </p:ext>
            </p:extLst>
          </p:nvPr>
        </p:nvGraphicFramePr>
        <p:xfrm>
          <a:off x="3889600" y="3918656"/>
          <a:ext cx="5254400" cy="291914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603080"/>
                <a:gridCol w="912830"/>
                <a:gridCol w="912830"/>
                <a:gridCol w="912830"/>
                <a:gridCol w="912830"/>
              </a:tblGrid>
              <a:tr h="8251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Дата/ Субъект Российской Федерации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Алтайский край</a:t>
                      </a: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Забайкальский край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Орловская область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Псковская область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  <a:tr h="5654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baseline="0" dirty="0" smtClean="0">
                          <a:effectLst/>
                        </a:rPr>
                        <a:t>по состоянию на 01.06.2018*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463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398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  <a:tr h="8640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baseline="0" dirty="0" smtClean="0">
                          <a:effectLst/>
                        </a:rPr>
                        <a:t>по состоянию на 01.10.2018*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403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369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  <a:tr h="6644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РАЗНИЦА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effectLst/>
                          <a:latin typeface="Calibri"/>
                        </a:rPr>
                        <a:t>- 20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effectLst/>
                          <a:latin typeface="Calibri"/>
                        </a:rPr>
                        <a:t>-</a:t>
                      </a:r>
                      <a:r>
                        <a:rPr lang="ru-RU" sz="1100" b="1" i="0" u="none" strike="noStrike" baseline="0" dirty="0" smtClean="0">
                          <a:effectLst/>
                          <a:latin typeface="Calibri"/>
                        </a:rPr>
                        <a:t> 20</a:t>
                      </a:r>
                      <a:endParaRPr lang="ru-RU" sz="1100" b="1" i="0" u="none" strike="noStrike" dirty="0"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- 60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- 29</a:t>
                      </a:r>
                      <a:endParaRPr lang="ru-R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452" marR="9452" marT="9452" marB="0" anchor="ctr"/>
                </a:tc>
              </a:tr>
            </a:tbl>
          </a:graphicData>
        </a:graphic>
      </p:graphicFrame>
      <p:sp>
        <p:nvSpPr>
          <p:cNvPr id="12" name="Скругленный прямоугольник 11"/>
          <p:cNvSpPr/>
          <p:nvPr/>
        </p:nvSpPr>
        <p:spPr>
          <a:xfrm>
            <a:off x="5292452" y="3163280"/>
            <a:ext cx="3851547" cy="814400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>
                  <a:alpha val="0"/>
                </a:srgbClr>
              </a:gs>
              <a:gs pos="70000">
                <a:srgbClr val="C4D6EB">
                  <a:alpha val="41000"/>
                </a:srgbClr>
              </a:gs>
              <a:gs pos="100000">
                <a:srgbClr val="FFEBFA">
                  <a:alpha val="55000"/>
                </a:srgbClr>
              </a:gs>
            </a:gsLst>
            <a:lin ang="162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Динамика количества фельдшерско-акушерских пунктов, отраженных в Геоинформационной системе</a:t>
            </a:r>
          </a:p>
        </p:txBody>
      </p:sp>
    </p:spTree>
    <p:extLst>
      <p:ext uri="{BB962C8B-B14F-4D97-AF65-F5344CB8AC3E}">
        <p14:creationId xmlns:p14="http://schemas.microsoft.com/office/powerpoint/2010/main" val="223397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73264" y="510219"/>
            <a:ext cx="8397471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Дублирование данных о населенных пунктах</a:t>
            </a:r>
          </a:p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с одинаковыми значениями широты и долготы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5" r="8210" b="7250"/>
          <a:stretch/>
        </p:blipFill>
        <p:spPr bwMode="auto">
          <a:xfrm>
            <a:off x="2989291" y="1330322"/>
            <a:ext cx="5776910" cy="490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-1018" y="2276872"/>
            <a:ext cx="2909283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Названия населенных пунктов разные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, 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algn="ctr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координаты совпадают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-1017" y="3602516"/>
            <a:ext cx="2909283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Названия населенных пунктов отличаются незначительно, координаты совпадают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0" y="4797152"/>
            <a:ext cx="2909283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Названия населенных пунктов совпадают,</a:t>
            </a:r>
          </a:p>
          <a:p>
            <a:pPr algn="ctr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координаты совпадают </a:t>
            </a:r>
          </a:p>
        </p:txBody>
      </p:sp>
      <p:sp>
        <p:nvSpPr>
          <p:cNvPr id="23" name="Стрелка вправо 22"/>
          <p:cNvSpPr/>
          <p:nvPr/>
        </p:nvSpPr>
        <p:spPr>
          <a:xfrm rot="20633716">
            <a:off x="2802300" y="4638807"/>
            <a:ext cx="2315878" cy="50405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349176">
            <a:off x="2853736" y="2800068"/>
            <a:ext cx="2315878" cy="50405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1127803">
            <a:off x="2838488" y="3758693"/>
            <a:ext cx="2315878" cy="50405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842" y="5838703"/>
            <a:ext cx="2495934" cy="7920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Подобные ошибки</a:t>
            </a:r>
          </a:p>
          <a:p>
            <a:pPr algn="ctr" eaLnBrk="0" hangingPunct="0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тмечены у 63 субъектов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767607" y="5838700"/>
            <a:ext cx="3608784" cy="7920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27 населенных пунктов не отображаются в системе из-за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algn="ctr" eaLnBrk="0" hangingPunct="0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шибочного представления координат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88224" y="5838702"/>
            <a:ext cx="2495934" cy="7920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По состоянию на сентябрь 2017 года не отображалось в системе 1 107 населенных пунктов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148064" y="3454401"/>
            <a:ext cx="3248130" cy="190624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152569" y="3664074"/>
            <a:ext cx="3248130" cy="190624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142297" y="4392537"/>
            <a:ext cx="3248130" cy="190624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3264" y="510219"/>
            <a:ext cx="8397471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Ошибки представления координат подразделений </a:t>
            </a:r>
          </a:p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медицинских организаций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9" t="20826" r="24887" b="30333"/>
          <a:stretch/>
        </p:blipFill>
        <p:spPr bwMode="auto">
          <a:xfrm>
            <a:off x="276198" y="2164393"/>
            <a:ext cx="3277111" cy="36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76198" y="1493118"/>
            <a:ext cx="3277111" cy="84288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Не заполнены поля </a:t>
            </a:r>
          </a:p>
          <a:p>
            <a:pPr algn="ctr" eaLnBrk="0" hangingPunct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«Широта» и «Долгота»</a:t>
            </a:r>
          </a:p>
          <a:p>
            <a:pPr algn="ctr" eaLnBrk="0" hangingPunct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96 объектов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5" t="20160" r="28977" b="50667"/>
          <a:stretch/>
        </p:blipFill>
        <p:spPr bwMode="auto">
          <a:xfrm>
            <a:off x="5263546" y="1823617"/>
            <a:ext cx="3574860" cy="354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278441" y="1640012"/>
            <a:ext cx="3456384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Не отображаются на портале</a:t>
            </a:r>
          </a:p>
          <a:p>
            <a:pPr algn="ctr" eaLnBrk="0" hangingPunct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34 объекта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79912" y="5589240"/>
            <a:ext cx="4146562" cy="104063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На 1 октября 2017 года не отображалось в системе более 900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31986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3" t="12156" r="-1" b="7678"/>
          <a:stretch/>
        </p:blipFill>
        <p:spPr bwMode="auto">
          <a:xfrm>
            <a:off x="-2651" y="1141916"/>
            <a:ext cx="5213728" cy="32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7A23A-E848-4C12-B43F-23E0FF13319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cxnSp>
        <p:nvCxnSpPr>
          <p:cNvPr id="4" name="Прямая соединительная линия 13"/>
          <p:cNvCxnSpPr/>
          <p:nvPr/>
        </p:nvCxnSpPr>
        <p:spPr>
          <a:xfrm>
            <a:off x="-1016" y="759760"/>
            <a:ext cx="26642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9"/>
          <p:cNvCxnSpPr/>
          <p:nvPr/>
        </p:nvCxnSpPr>
        <p:spPr>
          <a:xfrm>
            <a:off x="2339752" y="741574"/>
            <a:ext cx="6192688" cy="0"/>
          </a:xfrm>
          <a:prstGeom prst="line">
            <a:avLst/>
          </a:prstGeom>
          <a:ln w="57150">
            <a:solidFill>
              <a:srgbClr val="BC30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15"/>
          <p:cNvCxnSpPr/>
          <p:nvPr/>
        </p:nvCxnSpPr>
        <p:spPr>
          <a:xfrm>
            <a:off x="8532813" y="741363"/>
            <a:ext cx="611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11188" y="0"/>
            <a:ext cx="1439862" cy="1889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6632"/>
            <a:ext cx="9144000" cy="5760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rPr>
              <a:t>Анализ информации, содержащейся в Геоинформационной системе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3264" y="510219"/>
            <a:ext cx="8397471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Ошибки представления координат подразделений </a:t>
            </a:r>
          </a:p>
          <a:p>
            <a:pPr algn="ctr" eaLnBrk="0" hangingPunct="0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медицинских организаций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3" t="13484" r="15" b="8250"/>
          <a:stretch/>
        </p:blipFill>
        <p:spPr bwMode="auto">
          <a:xfrm>
            <a:off x="2896716" y="3339966"/>
            <a:ext cx="6095703" cy="33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724128" y="4365104"/>
            <a:ext cx="43204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69830" y="4492399"/>
            <a:ext cx="432048" cy="4320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93169" y="2753510"/>
            <a:ext cx="3527303" cy="720079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одинаковый</a:t>
            </a:r>
          </a:p>
          <a:p>
            <a:pPr algn="ctr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на карте расположены в разных местах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8485" y="1196752"/>
            <a:ext cx="3816424" cy="792088"/>
          </a:xfrm>
          <a:prstGeom prst="roundRect">
            <a:avLst>
              <a:gd name="adj" fmla="val 2310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представления координат подразделения медицинской организации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9" t="19560" r="446" b="54471"/>
          <a:stretch/>
        </p:blipFill>
        <p:spPr bwMode="auto">
          <a:xfrm>
            <a:off x="7480300" y="5210174"/>
            <a:ext cx="1435100" cy="114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090610" y="5978524"/>
            <a:ext cx="2880320" cy="479328"/>
          </a:xfrm>
          <a:prstGeom prst="round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39999">
                <a:srgbClr val="85C2FF">
                  <a:alpha val="0"/>
                </a:srgbClr>
              </a:gs>
              <a:gs pos="70000">
                <a:srgbClr val="C4D6EB">
                  <a:alpha val="41000"/>
                </a:srgbClr>
              </a:gs>
              <a:gs pos="100000">
                <a:srgbClr val="FFEBFA">
                  <a:alpha val="55000"/>
                </a:srgbClr>
              </a:gs>
            </a:gsLst>
            <a:lin ang="16200000" scaled="0"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anchor="ctr"/>
          <a:lstStyle/>
          <a:p>
            <a:pPr algn="ctr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Адрес Пролетарская, 40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510561" y="5733256"/>
            <a:ext cx="1296144" cy="144016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524328" y="4077072"/>
            <a:ext cx="1296144" cy="144016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1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6224</TotalTime>
  <Words>904</Words>
  <Application>Microsoft Office PowerPoint</Application>
  <PresentationFormat>Экран (4:3)</PresentationFormat>
  <Paragraphs>187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СХЕМА ОРГАНИЗАЦИИ МЕДИЦИНСКОЙ ПОМОЩИ ДЛЯ ТРУДНОДОСТУПНЫХ И МАЛОНАСЕЛЕННЫХ СЕЛЬСКИХ РАЙОНОВ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Чугаев Дмитрий Владиславович</dc:creator>
  <cp:lastModifiedBy>Никита А. Голубев</cp:lastModifiedBy>
  <cp:revision>513</cp:revision>
  <cp:lastPrinted>2018-10-10T06:04:07Z</cp:lastPrinted>
  <dcterms:created xsi:type="dcterms:W3CDTF">2015-01-30T14:40:08Z</dcterms:created>
  <dcterms:modified xsi:type="dcterms:W3CDTF">2018-11-29T08:54:43Z</dcterms:modified>
</cp:coreProperties>
</file>