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72" r:id="rId1"/>
    <p:sldMasterId id="2147483850" r:id="rId2"/>
  </p:sldMasterIdLst>
  <p:notesMasterIdLst>
    <p:notesMasterId r:id="rId18"/>
  </p:notesMasterIdLst>
  <p:handoutMasterIdLst>
    <p:handoutMasterId r:id="rId19"/>
  </p:handoutMasterIdLst>
  <p:sldIdLst>
    <p:sldId id="316" r:id="rId3"/>
    <p:sldId id="335" r:id="rId4"/>
    <p:sldId id="336" r:id="rId5"/>
    <p:sldId id="307" r:id="rId6"/>
    <p:sldId id="363" r:id="rId7"/>
    <p:sldId id="364" r:id="rId8"/>
    <p:sldId id="365" r:id="rId9"/>
    <p:sldId id="367" r:id="rId10"/>
    <p:sldId id="380" r:id="rId11"/>
    <p:sldId id="381" r:id="rId12"/>
    <p:sldId id="382" r:id="rId13"/>
    <p:sldId id="383" r:id="rId14"/>
    <p:sldId id="384" r:id="rId15"/>
    <p:sldId id="385" r:id="rId16"/>
    <p:sldId id="386" r:id="rId17"/>
  </p:sldIdLst>
  <p:sldSz cx="9144000" cy="5715000" type="screen16x1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EE"/>
    <a:srgbClr val="C7A283"/>
    <a:srgbClr val="42699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7" autoAdjust="0"/>
    <p:restoredTop sz="87007" autoAdjust="0"/>
  </p:normalViewPr>
  <p:slideViewPr>
    <p:cSldViewPr snapToObjects="1">
      <p:cViewPr varScale="1">
        <p:scale>
          <a:sx n="117" d="100"/>
          <a:sy n="117" d="100"/>
        </p:scale>
        <p:origin x="-1416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9" d="100"/>
          <a:sy n="89" d="100"/>
        </p:scale>
        <p:origin x="37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0BF47A-B7D6-464C-98CC-9A33C21F8A4F}" type="datetimeFigureOut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0C5FA3-C5A7-438B-8571-F22F538E97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562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72AF63-03D8-4D2C-A421-8999FD951E79}" type="datetimeFigureOut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46125"/>
            <a:ext cx="59690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6" rIns="92592" bIns="46296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592" tIns="46296" rIns="92592" bIns="4629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4"/>
            <a:ext cx="2971800" cy="497364"/>
          </a:xfrm>
          <a:prstGeom prst="rect">
            <a:avLst/>
          </a:prstGeom>
        </p:spPr>
        <p:txBody>
          <a:bodyPr vert="horz" wrap="square" lIns="92592" tIns="46296" rIns="92592" bIns="462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5FBC841-0450-4DCD-97EA-AEE8B673B1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865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B0C2EF-4738-4617-A9F9-0C6DB01F3147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25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27E1CD-1127-4804-B1AA-C9AF38D92F47}" type="slidenum">
              <a:rPr lang="ru-RU" altLang="ru-RU" smtClean="0">
                <a:latin typeface="Calibri" pitchFamily="34" charset="0"/>
              </a:rPr>
              <a:pPr/>
              <a:t>10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9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Более</a:t>
            </a:r>
            <a:r>
              <a:rPr lang="ru-RU" baseline="0" dirty="0" smtClean="0">
                <a:ea typeface="Calibri"/>
                <a:cs typeface="Times New Roman"/>
              </a:rPr>
              <a:t> подробно особенности работы в ПО МЕДСТАТ, а также нюансы заполнения отчетных форм будут обсуждаться во время цикла </a:t>
            </a:r>
            <a:r>
              <a:rPr lang="en-US" baseline="0" dirty="0" smtClean="0">
                <a:ea typeface="Calibri"/>
                <a:cs typeface="Times New Roman"/>
              </a:rPr>
              <a:t>WEB-</a:t>
            </a:r>
            <a:r>
              <a:rPr lang="ru-RU" baseline="0" dirty="0" smtClean="0">
                <a:ea typeface="Calibri"/>
                <a:cs typeface="Times New Roman"/>
              </a:rPr>
              <a:t>семинаров, которые </a:t>
            </a:r>
            <a:r>
              <a:rPr lang="ru-RU" dirty="0" smtClean="0">
                <a:ea typeface="Calibri"/>
                <a:cs typeface="Times New Roman"/>
              </a:rPr>
              <a:t>организуются Минздравом России на базе ФГБУ «ЦНИИОИЗ», уже четвертый</a:t>
            </a:r>
            <a:r>
              <a:rPr lang="ru-RU" baseline="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год подряд и охватывают </a:t>
            </a:r>
            <a:r>
              <a:rPr lang="ru-RU" dirty="0">
                <a:ea typeface="Calibri"/>
                <a:cs typeface="Times New Roman"/>
              </a:rPr>
              <a:t>все формы годового отчета. Во время указанных семинаров специалистами, курирующими формы статистического наблюдения, даются пояснения и рекомендации по заполнению </a:t>
            </a:r>
            <a:r>
              <a:rPr lang="ru-RU" dirty="0" smtClean="0">
                <a:ea typeface="Calibri"/>
                <a:cs typeface="Times New Roman"/>
              </a:rPr>
              <a:t>отчетов.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Для повышения грамотности специалистов</a:t>
            </a:r>
            <a:r>
              <a:rPr lang="ru-RU" baseline="0" dirty="0" smtClean="0">
                <a:ea typeface="Calibri"/>
                <a:cs typeface="Times New Roman"/>
              </a:rPr>
              <a:t> на местах, </a:t>
            </a:r>
            <a:r>
              <a:rPr lang="ru-RU" dirty="0" smtClean="0">
                <a:ea typeface="Calibri"/>
                <a:cs typeface="Times New Roman"/>
              </a:rPr>
              <a:t>после завершения трансляции каждого из </a:t>
            </a:r>
            <a:r>
              <a:rPr lang="ru-RU" dirty="0" err="1" smtClean="0">
                <a:ea typeface="Calibri"/>
                <a:cs typeface="Times New Roman"/>
              </a:rPr>
              <a:t>web</a:t>
            </a:r>
            <a:r>
              <a:rPr lang="ru-RU" dirty="0" smtClean="0">
                <a:ea typeface="Calibri"/>
                <a:cs typeface="Times New Roman"/>
              </a:rPr>
              <a:t>-семинаров видеозапись и презентационный материал размещаются </a:t>
            </a:r>
            <a:r>
              <a:rPr lang="ru-RU" dirty="0">
                <a:ea typeface="Calibri"/>
                <a:cs typeface="Times New Roman"/>
              </a:rPr>
              <a:t>в открытом доступе на портале ФГБУ «ЦНИИОИЗ» Минздрава России (</a:t>
            </a:r>
            <a:r>
              <a:rPr lang="en-US" dirty="0">
                <a:ea typeface="Calibri"/>
                <a:cs typeface="Times New Roman"/>
              </a:rPr>
              <a:t>www</a:t>
            </a:r>
            <a:r>
              <a:rPr lang="ru-RU" dirty="0">
                <a:ea typeface="Calibri"/>
                <a:cs typeface="Times New Roman"/>
              </a:rPr>
              <a:t>.</a:t>
            </a:r>
            <a:r>
              <a:rPr lang="en-US" dirty="0" err="1">
                <a:ea typeface="Calibri"/>
                <a:cs typeface="Times New Roman"/>
              </a:rPr>
              <a:t>mednet</a:t>
            </a:r>
            <a:r>
              <a:rPr lang="ru-RU" dirty="0">
                <a:ea typeface="Calibri"/>
                <a:cs typeface="Times New Roman"/>
              </a:rPr>
              <a:t>.</a:t>
            </a:r>
            <a:r>
              <a:rPr lang="en-US" dirty="0" err="1">
                <a:ea typeface="Calibri"/>
                <a:cs typeface="Times New Roman"/>
              </a:rPr>
              <a:t>ru</a:t>
            </a:r>
            <a:r>
              <a:rPr lang="ru-RU" dirty="0" smtClean="0">
                <a:ea typeface="Calibri"/>
                <a:cs typeface="Times New Roman"/>
              </a:rPr>
              <a:t>) и доступны для специалистов не только органа управления здравоохранением, но и медицинских </a:t>
            </a:r>
            <a:r>
              <a:rPr lang="ru-RU" smtClean="0">
                <a:ea typeface="Calibri"/>
                <a:cs typeface="Times New Roman"/>
              </a:rPr>
              <a:t>организаций.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EA2A93-E3E8-4CD9-91FC-7770E71C6C61}" type="slidenum">
              <a:rPr lang="ru-RU" altLang="ru-RU" smtClean="0">
                <a:latin typeface="Calibri" pitchFamily="34" charset="0"/>
              </a:rPr>
              <a:pPr/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4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Более</a:t>
            </a:r>
            <a:r>
              <a:rPr lang="ru-RU" baseline="0" dirty="0" smtClean="0">
                <a:ea typeface="Calibri"/>
                <a:cs typeface="Times New Roman"/>
              </a:rPr>
              <a:t> подробно особенности работы в ПО МЕДСТАТ, а также нюансы заполнения отчетных форм будут обсуждаться во время цикла </a:t>
            </a:r>
            <a:r>
              <a:rPr lang="en-US" baseline="0" dirty="0" smtClean="0">
                <a:ea typeface="Calibri"/>
                <a:cs typeface="Times New Roman"/>
              </a:rPr>
              <a:t>WEB-</a:t>
            </a:r>
            <a:r>
              <a:rPr lang="ru-RU" baseline="0" dirty="0" smtClean="0">
                <a:ea typeface="Calibri"/>
                <a:cs typeface="Times New Roman"/>
              </a:rPr>
              <a:t>семинаров, которые </a:t>
            </a:r>
            <a:r>
              <a:rPr lang="ru-RU" dirty="0" smtClean="0">
                <a:ea typeface="Calibri"/>
                <a:cs typeface="Times New Roman"/>
              </a:rPr>
              <a:t>организуются Минздравом России на базе ФГБУ «ЦНИИОИЗ», уже четвертый</a:t>
            </a:r>
            <a:r>
              <a:rPr lang="ru-RU" baseline="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год подряд и охватывают </a:t>
            </a:r>
            <a:r>
              <a:rPr lang="ru-RU" dirty="0">
                <a:ea typeface="Calibri"/>
                <a:cs typeface="Times New Roman"/>
              </a:rPr>
              <a:t>все формы годового отчета. Во время указанных семинаров специалистами, курирующими формы статистического наблюдения, даются пояснения и рекомендации по заполнению </a:t>
            </a:r>
            <a:r>
              <a:rPr lang="ru-RU" dirty="0" smtClean="0">
                <a:ea typeface="Calibri"/>
                <a:cs typeface="Times New Roman"/>
              </a:rPr>
              <a:t>отчетов.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Для повышения грамотности специалистов</a:t>
            </a:r>
            <a:r>
              <a:rPr lang="ru-RU" baseline="0" dirty="0" smtClean="0">
                <a:ea typeface="Calibri"/>
                <a:cs typeface="Times New Roman"/>
              </a:rPr>
              <a:t> на местах, </a:t>
            </a:r>
            <a:r>
              <a:rPr lang="ru-RU" dirty="0" smtClean="0">
                <a:ea typeface="Calibri"/>
                <a:cs typeface="Times New Roman"/>
              </a:rPr>
              <a:t>после завершения трансляции каждого из </a:t>
            </a:r>
            <a:r>
              <a:rPr lang="ru-RU" dirty="0" err="1" smtClean="0">
                <a:ea typeface="Calibri"/>
                <a:cs typeface="Times New Roman"/>
              </a:rPr>
              <a:t>web</a:t>
            </a:r>
            <a:r>
              <a:rPr lang="ru-RU" dirty="0" smtClean="0">
                <a:ea typeface="Calibri"/>
                <a:cs typeface="Times New Roman"/>
              </a:rPr>
              <a:t>-семинаров видеозапись и презентационный материал размещаются </a:t>
            </a:r>
            <a:r>
              <a:rPr lang="ru-RU" dirty="0">
                <a:ea typeface="Calibri"/>
                <a:cs typeface="Times New Roman"/>
              </a:rPr>
              <a:t>в открытом доступе на портале ФГБУ «ЦНИИОИЗ» Минздрава России (</a:t>
            </a:r>
            <a:r>
              <a:rPr lang="en-US" dirty="0">
                <a:ea typeface="Calibri"/>
                <a:cs typeface="Times New Roman"/>
              </a:rPr>
              <a:t>www</a:t>
            </a:r>
            <a:r>
              <a:rPr lang="ru-RU" dirty="0">
                <a:ea typeface="Calibri"/>
                <a:cs typeface="Times New Roman"/>
              </a:rPr>
              <a:t>.</a:t>
            </a:r>
            <a:r>
              <a:rPr lang="en-US" dirty="0" err="1">
                <a:ea typeface="Calibri"/>
                <a:cs typeface="Times New Roman"/>
              </a:rPr>
              <a:t>mednet</a:t>
            </a:r>
            <a:r>
              <a:rPr lang="ru-RU" dirty="0">
                <a:ea typeface="Calibri"/>
                <a:cs typeface="Times New Roman"/>
              </a:rPr>
              <a:t>.</a:t>
            </a:r>
            <a:r>
              <a:rPr lang="en-US" dirty="0" err="1">
                <a:ea typeface="Calibri"/>
                <a:cs typeface="Times New Roman"/>
              </a:rPr>
              <a:t>ru</a:t>
            </a:r>
            <a:r>
              <a:rPr lang="ru-RU" dirty="0" smtClean="0">
                <a:ea typeface="Calibri"/>
                <a:cs typeface="Times New Roman"/>
              </a:rPr>
              <a:t>) и доступны для специалистов не только органа управления здравоохранением, но и медицинских </a:t>
            </a:r>
            <a:r>
              <a:rPr lang="ru-RU" smtClean="0">
                <a:ea typeface="Calibri"/>
                <a:cs typeface="Times New Roman"/>
              </a:rPr>
              <a:t>организаций.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EA2A93-E3E8-4CD9-91FC-7770E71C6C61}" type="slidenum">
              <a:rPr lang="ru-RU" altLang="ru-RU" smtClean="0">
                <a:latin typeface="Calibri" pitchFamily="34" charset="0"/>
              </a:rPr>
              <a:pPr/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2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Более</a:t>
            </a:r>
            <a:r>
              <a:rPr lang="ru-RU" baseline="0" dirty="0" smtClean="0">
                <a:ea typeface="Calibri"/>
                <a:cs typeface="Times New Roman"/>
              </a:rPr>
              <a:t> подробно особенности работы в ПО МЕДСТАТ, а также нюансы заполнения отчетных форм будут обсуждаться во время цикла </a:t>
            </a:r>
            <a:r>
              <a:rPr lang="en-US" baseline="0" dirty="0" smtClean="0">
                <a:ea typeface="Calibri"/>
                <a:cs typeface="Times New Roman"/>
              </a:rPr>
              <a:t>WEB-</a:t>
            </a:r>
            <a:r>
              <a:rPr lang="ru-RU" baseline="0" dirty="0" smtClean="0">
                <a:ea typeface="Calibri"/>
                <a:cs typeface="Times New Roman"/>
              </a:rPr>
              <a:t>семинаров, которые </a:t>
            </a:r>
            <a:r>
              <a:rPr lang="ru-RU" dirty="0" smtClean="0">
                <a:ea typeface="Calibri"/>
                <a:cs typeface="Times New Roman"/>
              </a:rPr>
              <a:t>организуются Минздравом России на базе ФГБУ «ЦНИИОИЗ», уже четвертый</a:t>
            </a:r>
            <a:r>
              <a:rPr lang="ru-RU" baseline="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год подряд и охватывают </a:t>
            </a:r>
            <a:r>
              <a:rPr lang="ru-RU" dirty="0">
                <a:ea typeface="Calibri"/>
                <a:cs typeface="Times New Roman"/>
              </a:rPr>
              <a:t>все формы годового отчета. Во время указанных семинаров специалистами, курирующими формы статистического наблюдения, даются пояснения и рекомендации по заполнению </a:t>
            </a:r>
            <a:r>
              <a:rPr lang="ru-RU" dirty="0" smtClean="0">
                <a:ea typeface="Calibri"/>
                <a:cs typeface="Times New Roman"/>
              </a:rPr>
              <a:t>отчетов.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Для повышения грамотности специалистов</a:t>
            </a:r>
            <a:r>
              <a:rPr lang="ru-RU" baseline="0" dirty="0" smtClean="0">
                <a:ea typeface="Calibri"/>
                <a:cs typeface="Times New Roman"/>
              </a:rPr>
              <a:t> на местах, </a:t>
            </a:r>
            <a:r>
              <a:rPr lang="ru-RU" dirty="0" smtClean="0">
                <a:ea typeface="Calibri"/>
                <a:cs typeface="Times New Roman"/>
              </a:rPr>
              <a:t>после завершения трансляции каждого из </a:t>
            </a:r>
            <a:r>
              <a:rPr lang="ru-RU" dirty="0" err="1" smtClean="0">
                <a:ea typeface="Calibri"/>
                <a:cs typeface="Times New Roman"/>
              </a:rPr>
              <a:t>web</a:t>
            </a:r>
            <a:r>
              <a:rPr lang="ru-RU" dirty="0" smtClean="0">
                <a:ea typeface="Calibri"/>
                <a:cs typeface="Times New Roman"/>
              </a:rPr>
              <a:t>-семинаров видеозапись и презентационный материал размещаются </a:t>
            </a:r>
            <a:r>
              <a:rPr lang="ru-RU" dirty="0">
                <a:ea typeface="Calibri"/>
                <a:cs typeface="Times New Roman"/>
              </a:rPr>
              <a:t>в открытом доступе на портале ФГБУ «ЦНИИОИЗ» Минздрава России (</a:t>
            </a:r>
            <a:r>
              <a:rPr lang="en-US" dirty="0">
                <a:ea typeface="Calibri"/>
                <a:cs typeface="Times New Roman"/>
              </a:rPr>
              <a:t>www</a:t>
            </a:r>
            <a:r>
              <a:rPr lang="ru-RU" dirty="0">
                <a:ea typeface="Calibri"/>
                <a:cs typeface="Times New Roman"/>
              </a:rPr>
              <a:t>.</a:t>
            </a:r>
            <a:r>
              <a:rPr lang="en-US" dirty="0" err="1">
                <a:ea typeface="Calibri"/>
                <a:cs typeface="Times New Roman"/>
              </a:rPr>
              <a:t>mednet</a:t>
            </a:r>
            <a:r>
              <a:rPr lang="ru-RU" dirty="0">
                <a:ea typeface="Calibri"/>
                <a:cs typeface="Times New Roman"/>
              </a:rPr>
              <a:t>.</a:t>
            </a:r>
            <a:r>
              <a:rPr lang="en-US" dirty="0" err="1">
                <a:ea typeface="Calibri"/>
                <a:cs typeface="Times New Roman"/>
              </a:rPr>
              <a:t>ru</a:t>
            </a:r>
            <a:r>
              <a:rPr lang="ru-RU" dirty="0" smtClean="0">
                <a:ea typeface="Calibri"/>
                <a:cs typeface="Times New Roman"/>
              </a:rPr>
              <a:t>) и доступны для специалистов не только органа управления здравоохранением, но и медицинских </a:t>
            </a:r>
            <a:r>
              <a:rPr lang="ru-RU" smtClean="0">
                <a:ea typeface="Calibri"/>
                <a:cs typeface="Times New Roman"/>
              </a:rPr>
              <a:t>организаций.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EA2A93-E3E8-4CD9-91FC-7770E71C6C61}" type="slidenum">
              <a:rPr lang="ru-RU" altLang="ru-RU" smtClean="0">
                <a:latin typeface="Calibri" pitchFamily="34" charset="0"/>
              </a:rPr>
              <a:pPr/>
              <a:t>13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5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EA2A93-E3E8-4CD9-91FC-7770E71C6C61}" type="slidenum">
              <a:rPr lang="ru-RU" altLang="ru-RU" smtClean="0">
                <a:latin typeface="Calibri" pitchFamily="34" charset="0"/>
              </a:rPr>
              <a:pPr/>
              <a:t>14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EA2A93-E3E8-4CD9-91FC-7770E71C6C61}" type="slidenum">
              <a:rPr lang="ru-RU" altLang="ru-RU" smtClean="0">
                <a:latin typeface="Calibri" pitchFamily="34" charset="0"/>
              </a:rPr>
              <a:pPr/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8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921">
              <a:spcBef>
                <a:spcPts val="0"/>
              </a:spcBef>
              <a:tabLst>
                <a:tab pos="270060" algn="l"/>
              </a:tabLst>
              <a:defRPr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7D3BBA-C77E-460A-88D6-EE4F4047ACAC}" type="slidenum">
              <a:rPr lang="ru-RU" altLang="ru-RU" smtClean="0">
                <a:latin typeface="Calibri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921">
              <a:tabLst>
                <a:tab pos="270060" algn="l"/>
              </a:tabLst>
              <a:defRPr/>
            </a:pPr>
            <a:r>
              <a:rPr lang="ru-RU" dirty="0" smtClean="0">
                <a:ea typeface="Calibri"/>
                <a:cs typeface="Times New Roman"/>
              </a:rPr>
              <a:t>Хочу обратить Ваше внимание на актуализацию</a:t>
            </a:r>
            <a:r>
              <a:rPr lang="ru-RU" baseline="0" dirty="0" smtClean="0">
                <a:ea typeface="Calibri"/>
                <a:cs typeface="Times New Roman"/>
              </a:rPr>
              <a:t> контактной информации в разделе «</a:t>
            </a:r>
            <a:r>
              <a:rPr lang="ru-RU" altLang="ru-RU" dirty="0" smtClean="0">
                <a:solidFill>
                  <a:srgbClr val="FF0000"/>
                </a:solidFill>
              </a:rPr>
              <a:t>Региональная учетная карточка исполнителей».</a:t>
            </a:r>
          </a:p>
          <a:p>
            <a:pPr defTabSz="925921">
              <a:tabLst>
                <a:tab pos="270060" algn="l"/>
              </a:tabLs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Проверьте</a:t>
            </a:r>
            <a:r>
              <a:rPr lang="ru-RU" altLang="ru-RU" baseline="0" dirty="0" smtClean="0">
                <a:solidFill>
                  <a:srgbClr val="FF0000"/>
                </a:solidFill>
              </a:rPr>
              <a:t> введены ли актуальные адреса электронной почты Вашего органа управления и МИАЦ, так как именно по этим электронным адресам и будет осуществляться рассылка важной информации.</a:t>
            </a:r>
          </a:p>
          <a:p>
            <a:pPr defTabSz="925921">
              <a:tabLst>
                <a:tab pos="270060" algn="l"/>
              </a:tabLst>
              <a:defRPr/>
            </a:pPr>
            <a:endParaRPr lang="ru-RU" altLang="ru-RU" baseline="0" dirty="0" smtClean="0">
              <a:solidFill>
                <a:srgbClr val="FF0000"/>
              </a:solidFill>
            </a:endParaRP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A322678-0E0F-4364-B7C5-57DA7FB86DCC}" type="slidenum">
              <a:rPr lang="ru-RU" altLang="ru-RU" smtClean="0">
                <a:latin typeface="Calibri" pitchFamily="34" charset="0"/>
              </a:rPr>
              <a:pPr/>
              <a:t>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921">
              <a:defRPr/>
            </a:pPr>
            <a:r>
              <a:rPr lang="ru-RU" dirty="0" smtClean="0">
                <a:ea typeface="Calibri"/>
                <a:cs typeface="Times New Roman"/>
              </a:rPr>
              <a:t>Для передачи непосредственно баз данных используется блок </a:t>
            </a:r>
            <a:r>
              <a:rPr lang="ru-RU" dirty="0">
                <a:ea typeface="Calibri"/>
                <a:cs typeface="Times New Roman"/>
              </a:rPr>
              <a:t>«Переписка с Субъектами РФ</a:t>
            </a:r>
            <a:r>
              <a:rPr lang="ru-RU" dirty="0" smtClean="0">
                <a:ea typeface="Calibri"/>
                <a:cs typeface="Times New Roman"/>
              </a:rPr>
              <a:t>». </a:t>
            </a:r>
            <a:r>
              <a:rPr lang="ru-RU" baseline="0" dirty="0" smtClean="0">
                <a:ea typeface="Calibri"/>
                <a:cs typeface="Times New Roman"/>
              </a:rPr>
              <a:t>Также, по завершению приема годового отчета и согласования всех форм через данную систему в адрес субъектов будут направлены базы данных с учетом всех внесенных корректировок.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2D97F9-C1BD-48F4-85BF-0DA5413D51F1}" type="slidenum">
              <a:rPr lang="ru-RU" altLang="ru-RU" smtClean="0">
                <a:latin typeface="Calibri" pitchFamily="34" charset="0"/>
              </a:rPr>
              <a:pPr/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a typeface="Calibri"/>
                <a:cs typeface="Times New Roman"/>
              </a:rPr>
              <a:t>Обращаю внимание, что создание нового сообщения возможно только после обработки предыдущего.</a:t>
            </a:r>
            <a:r>
              <a:rPr lang="ru-RU" baseline="0" dirty="0" smtClean="0"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BC841-0450-4DCD-97EA-AEE8B673B18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6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Просьба не забывать про сопроводительный текст сообщения, особенно есл</a:t>
            </a:r>
            <a:r>
              <a:rPr lang="ru-RU" baseline="0" dirty="0" smtClean="0"/>
              <a:t>и в процессе согласования отчетов направляются отдельные формы или таблицы.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BC841-0450-4DCD-97EA-AEE8B673B186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675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Следует четко указывать</a:t>
            </a:r>
            <a:r>
              <a:rPr lang="ru-RU" baseline="0" dirty="0" smtClean="0"/>
              <a:t>, какая конкретно информация направляется и для кого из специалистов.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BC841-0450-4DCD-97EA-AEE8B673B18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245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746125"/>
            <a:ext cx="59690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Именно на этом этапе осуществляется первичный технологический контроль.</a:t>
            </a:r>
            <a:r>
              <a:rPr lang="ru-RU" baseline="0" dirty="0" smtClean="0"/>
              <a:t> Проводится </a:t>
            </a:r>
            <a:r>
              <a:rPr lang="ru-RU" dirty="0" smtClean="0"/>
              <a:t>проверка присланных данных на соответствие структуры базы данных, словарей строк и граф, наличие </a:t>
            </a:r>
            <a:r>
              <a:rPr lang="ru-RU" dirty="0" err="1" smtClean="0"/>
              <a:t>задвоеных</a:t>
            </a:r>
            <a:r>
              <a:rPr lang="ru-RU" dirty="0" smtClean="0"/>
              <a:t> строк</a:t>
            </a:r>
            <a:r>
              <a:rPr lang="ru-RU" baseline="0" dirty="0" smtClean="0"/>
              <a:t> и другие технические ошибки выгрузки.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BC841-0450-4DCD-97EA-AEE8B673B186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916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4500" y="746125"/>
            <a:ext cx="59690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259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2311" indent="-2893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7402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036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3323" indent="-23148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6284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924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2205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35166" indent="-231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727E1CD-1127-4804-B1AA-C9AF38D92F47}" type="slidenum">
              <a:rPr lang="ru-RU" altLang="ru-RU" smtClean="0">
                <a:latin typeface="Calibri" pitchFamily="34" charset="0"/>
              </a:rPr>
              <a:pPr/>
              <a:t>9</a:t>
            </a:fld>
            <a:endParaRPr lang="ru-RU" altLang="ru-RU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6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1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6CC1-7F95-40D1-AECE-DAEEB50EB6D3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72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4743-F9C2-4366-88C2-0383A43F976F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93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0BC6-5904-4AC9-AD79-7879231339B3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22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61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04C79-30F2-449D-A5D8-894F8516B9F3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79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44F5-5C5D-4D06-93A8-AFFDBB32D9B6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44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2EA6-4B8B-4F62-ABE2-1B06B1B371F6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10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07DF9-34EA-4A41-ABAA-8C978CA3B2DF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202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4880-F090-45BF-9C02-7F3A7E424FB5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84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E02E-3AE3-4995-99D1-A0B2F5A714E4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121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1AD8-CCA5-425F-8C37-8FD9F524D0D3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586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0BCE-F858-4568-ADF1-A7F58BE641D0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10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7C59-1AFD-4DF8-91EA-E27C1C84307D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24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FA6D-1671-48BE-B4EE-5683DD1C4CF0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71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7640-CD38-40BE-8CE2-D825A66A566B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155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DEF7B-7381-4430-9744-9CA4CC3B6812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73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2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1740-AE7B-4522-ADA3-1160D935274B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36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D279-4019-4856-B86F-4621774742F9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5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41E4-D8E2-4A1F-9FE0-6F4003E8F391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870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6690-1BA5-4200-AE35-E072A524F0DD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08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360D-97E6-4495-A426-C7860F6CE526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98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DA59-7952-4DA9-99FB-309A028391A3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27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8104-0A8A-4F9F-8277-C1285E87B7BC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676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6FF83-14D0-4AFF-B425-17DE66A49FC2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6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8DEC8-84EF-46FB-8142-796BCF0E6D05}" type="datetime1">
              <a:rPr lang="ru-RU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30" y="2677480"/>
            <a:ext cx="8028707" cy="126014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altLang="ru-RU" sz="3600" b="1" dirty="0">
                <a:solidFill>
                  <a:schemeClr val="bg1"/>
                </a:solidFill>
              </a:rPr>
              <a:t>Особенности подготовки отчетных форм в программе МЕДСТАТ</a:t>
            </a:r>
            <a:endParaRPr lang="ru-RU" alt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376614" y="4228009"/>
            <a:ext cx="5703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Н.А. Голубев, </a:t>
            </a:r>
            <a:r>
              <a:rPr lang="ru-RU" altLang="ru-RU" sz="1400" b="1" dirty="0">
                <a:solidFill>
                  <a:srgbClr val="FFFFFF"/>
                </a:solidFill>
              </a:rPr>
              <a:t>к.м.н., </a:t>
            </a:r>
            <a:endParaRPr lang="ru-RU" altLang="ru-RU" sz="1400" b="1" dirty="0" smtClean="0">
              <a:solidFill>
                <a:srgbClr val="FFFFFF"/>
              </a:solidFill>
            </a:endParaRPr>
          </a:p>
          <a:p>
            <a:pPr algn="r" eaLnBrk="1" hangingPunct="1"/>
            <a:r>
              <a:rPr lang="ru-RU" altLang="ru-RU" sz="1400" b="1" dirty="0" smtClean="0">
                <a:solidFill>
                  <a:srgbClr val="FFFFFF"/>
                </a:solidFill>
              </a:rPr>
              <a:t>зав</a:t>
            </a:r>
            <a:r>
              <a:rPr lang="ru-RU" altLang="ru-RU" sz="1400" b="1" dirty="0">
                <a:solidFill>
                  <a:srgbClr val="FFFFFF"/>
                </a:solidFill>
              </a:rPr>
              <a:t>. отделом статистики</a:t>
            </a:r>
          </a:p>
          <a:p>
            <a:pPr algn="r" eaLnBrk="1" hangingPunct="1"/>
            <a:r>
              <a:rPr lang="ru-RU" altLang="ru-RU" sz="1400" b="1" dirty="0">
                <a:solidFill>
                  <a:srgbClr val="FFFFFF"/>
                </a:solidFill>
              </a:rPr>
              <a:t> ФГБУ </a:t>
            </a:r>
            <a:r>
              <a:rPr lang="ru-RU" altLang="ru-RU" sz="1400" b="1" dirty="0" smtClean="0">
                <a:solidFill>
                  <a:srgbClr val="FFFFFF"/>
                </a:solidFill>
              </a:rPr>
              <a:t>«ЦНИИОИЗ» Минздрава России</a:t>
            </a:r>
            <a:endParaRPr lang="ru-RU" alt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93928"/>
            <a:ext cx="8639175" cy="65087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274638">
              <a:tabLst>
                <a:tab pos="266700" algn="l"/>
              </a:tabLst>
              <a:defRPr/>
            </a:pPr>
            <a:r>
              <a:rPr lang="ru-RU" sz="2800" b="1" dirty="0" smtClean="0"/>
              <a:t>Обязательные контроли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82672B-527B-46BB-87B3-EABFEE6ADF87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10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862891"/>
            <a:ext cx="8486529" cy="1418286"/>
          </a:xfrm>
          <a:prstGeom prst="roundRect">
            <a:avLst>
              <a:gd name="adj" fmla="val 9528"/>
            </a:avLst>
          </a:prstGeom>
          <a:solidFill>
            <a:srgbClr val="FFFFCC">
              <a:alpha val="85098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marL="1162050" indent="361950">
              <a:buAutoNum type="arabicParenR"/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Внести </a:t>
            </a:r>
            <a:r>
              <a:rPr lang="ru-RU" sz="2000" b="1" dirty="0">
                <a:solidFill>
                  <a:srgbClr val="0000FF"/>
                </a:solidFill>
              </a:rPr>
              <a:t>необходимые </a:t>
            </a:r>
            <a:r>
              <a:rPr lang="ru-RU" sz="2000" b="1" dirty="0" smtClean="0">
                <a:solidFill>
                  <a:srgbClr val="0000FF"/>
                </a:solidFill>
              </a:rPr>
              <a:t>исправления</a:t>
            </a:r>
            <a:endParaRPr lang="ru-RU" sz="2000" b="1" dirty="0">
              <a:solidFill>
                <a:srgbClr val="0000FF"/>
              </a:solidFill>
            </a:endParaRPr>
          </a:p>
          <a:p>
            <a:pPr marL="1524000" indent="-361950">
              <a:buAutoNum type="arabicParenR"/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Заново провести все виды контролей                                        по форме и убедиться что ошибка отсутствует</a:t>
            </a:r>
          </a:p>
          <a:p>
            <a:pPr marL="1162050" indent="361950">
              <a:buAutoNum type="arabicParenR"/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Повторно произвести выгрузку</a:t>
            </a:r>
          </a:p>
          <a:p>
            <a:pPr marL="457200" indent="-457200">
              <a:buAutoNum type="arabicParenR"/>
              <a:defRPr/>
            </a:pP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4" y="2525954"/>
            <a:ext cx="8639175" cy="282496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285059" y="4650190"/>
            <a:ext cx="561975" cy="141945"/>
          </a:xfrm>
          <a:prstGeom prst="roundRect">
            <a:avLst>
              <a:gd name="adj" fmla="val 746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noFill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705" y="2518936"/>
            <a:ext cx="2211694" cy="51606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821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93928"/>
            <a:ext cx="8639175" cy="65087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Текстовые методики контроля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C65612-9EF3-4395-BD6D-36240FD3378C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23528" y="923807"/>
            <a:ext cx="8136904" cy="4414703"/>
            <a:chOff x="323528" y="913284"/>
            <a:chExt cx="6768752" cy="367240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2750" r="23225" b="28987"/>
            <a:stretch/>
          </p:blipFill>
          <p:spPr>
            <a:xfrm>
              <a:off x="323528" y="933129"/>
              <a:ext cx="6768752" cy="3652563"/>
            </a:xfrm>
            <a:prstGeom prst="rect">
              <a:avLst/>
            </a:prstGeom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1050624" y="913284"/>
              <a:ext cx="1001096" cy="46963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noFill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8018" y="1122861"/>
              <a:ext cx="3129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1565" y="2669610"/>
              <a:ext cx="3129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2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7824" y="2119013"/>
              <a:ext cx="3690602" cy="1992064"/>
            </a:xfrm>
            <a:prstGeom prst="rect">
              <a:avLst/>
            </a:prstGeom>
          </p:spPr>
        </p:pic>
        <p:sp>
          <p:nvSpPr>
            <p:cNvPr id="16" name="Овал 15"/>
            <p:cNvSpPr/>
            <p:nvPr/>
          </p:nvSpPr>
          <p:spPr>
            <a:xfrm>
              <a:off x="5894271" y="2857500"/>
              <a:ext cx="784156" cy="67227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15994" y="2599302"/>
              <a:ext cx="3129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19546" y="1715800"/>
              <a:ext cx="312906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4</a:t>
              </a:r>
              <a:endPara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4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93928"/>
            <a:ext cx="8639175" cy="65087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Текстовые методики контроля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C65612-9EF3-4395-BD6D-36240FD3378C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61222"/>
            <a:ext cx="5828084" cy="406199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493237" y="1057300"/>
            <a:ext cx="2388396" cy="3548479"/>
          </a:xfrm>
          <a:prstGeom prst="roundRect">
            <a:avLst>
              <a:gd name="adj" fmla="val 95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Отображаются сопоставительные условия контролей</a:t>
            </a: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FF"/>
                </a:solidFill>
              </a:rPr>
              <a:t>Логические условия, в том числе расчет показателей в методики не выводятся</a:t>
            </a:r>
          </a:p>
          <a:p>
            <a:pPr algn="ctr"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93928"/>
            <a:ext cx="8639175" cy="65087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/>
              <a:t>Внесение изменений в собственный словарь контроля 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C65612-9EF3-4395-BD6D-36240FD3378C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r="6953" b="50056"/>
          <a:stretch>
            <a:fillRect/>
          </a:stretch>
        </p:blipFill>
        <p:spPr bwMode="auto">
          <a:xfrm>
            <a:off x="342389" y="769268"/>
            <a:ext cx="8440175" cy="257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966" y="3505572"/>
            <a:ext cx="8315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Внесение изменений в собственный словарь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контроля 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– ручная корректировка условий контроля (добавление, удаление, изменение) в файле </a:t>
            </a:r>
            <a:r>
              <a:rPr lang="en-US" sz="1200" dirty="0" err="1" smtClean="0">
                <a:latin typeface="Arial" panose="020B0604020202020204" pitchFamily="34" charset="0"/>
                <a:ea typeface="MS Mincho"/>
              </a:rPr>
              <a:t>epokaz.cod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 </a:t>
            </a:r>
            <a:endParaRPr lang="ru-RU" sz="12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1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Импорт изменений в файл контроля ЦНИИОИЗ 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– режим интеграции накопленных собственных изменений в файл </a:t>
            </a:r>
            <a:r>
              <a:rPr lang="en-US" sz="1200" dirty="0" err="1">
                <a:latin typeface="Arial" panose="020B0604020202020204" pitchFamily="34" charset="0"/>
                <a:ea typeface="MS Mincho"/>
              </a:rPr>
              <a:t>epokaz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.</a:t>
            </a:r>
            <a:r>
              <a:rPr lang="en-US" sz="1200" dirty="0">
                <a:latin typeface="Arial" panose="020B0604020202020204" pitchFamily="34" charset="0"/>
                <a:ea typeface="MS Mincho"/>
              </a:rPr>
              <a:t>cod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, поступивший из 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ЦНИИОИЗ при обновлении.</a:t>
            </a:r>
            <a:endParaRPr lang="ru-RU" sz="12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120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Удаление всех накопленных изменений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– сброс всех накопленных изменений из 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файла </a:t>
            </a:r>
            <a:r>
              <a:rPr lang="en-US" sz="1200" dirty="0" err="1">
                <a:latin typeface="Arial" panose="020B0604020202020204" pitchFamily="34" charset="0"/>
                <a:ea typeface="MS Mincho"/>
              </a:rPr>
              <a:t>openpokaz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.</a:t>
            </a:r>
            <a:r>
              <a:rPr lang="en-US" sz="1200" dirty="0">
                <a:latin typeface="Arial" panose="020B0604020202020204" pitchFamily="34" charset="0"/>
                <a:ea typeface="MS Mincho"/>
              </a:rPr>
              <a:t>dbf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.</a:t>
            </a:r>
            <a:endParaRPr lang="ru-RU" sz="12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93928"/>
            <a:ext cx="8639175" cy="65087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 smtClean="0"/>
              <a:t>Редактирование словарей условий контроля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C65612-9EF3-4395-BD6D-36240FD3378C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endParaRPr lang="ru-RU" altLang="ru-RU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206" t="9073" r="53001" b="27973"/>
          <a:stretch/>
        </p:blipFill>
        <p:spPr>
          <a:xfrm>
            <a:off x="323529" y="881370"/>
            <a:ext cx="3816424" cy="304121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2678" y="3763746"/>
            <a:ext cx="1052623" cy="476726"/>
          </a:xfrm>
          <a:prstGeom prst="roundRect">
            <a:avLst/>
          </a:prstGeom>
          <a:solidFill>
            <a:srgbClr val="F6F4EE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добавление </a:t>
            </a:r>
            <a:endParaRPr lang="ru-RU" sz="1100" dirty="0" smtClean="0">
              <a:solidFill>
                <a:srgbClr val="FF0000"/>
              </a:solidFill>
              <a:latin typeface="Arial" panose="020B0604020202020204" pitchFamily="34" charset="0"/>
              <a:ea typeface="MS Mincho"/>
            </a:endParaRPr>
          </a:p>
          <a:p>
            <a:pPr algn="ctr"/>
            <a:r>
              <a:rPr lang="ru-RU" sz="1100" dirty="0" smtClean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формулы</a:t>
            </a:r>
            <a:endParaRPr lang="ru-RU" sz="11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86734" y="3437211"/>
            <a:ext cx="0" cy="326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738720" y="4059148"/>
            <a:ext cx="850679" cy="476726"/>
          </a:xfrm>
          <a:prstGeom prst="roundRect">
            <a:avLst/>
          </a:prstGeom>
          <a:solidFill>
            <a:srgbClr val="F6F4EE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100" dirty="0" smtClean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удаление</a:t>
            </a:r>
          </a:p>
          <a:p>
            <a:pPr algn="ctr"/>
            <a:r>
              <a:rPr lang="ru-RU" sz="1100" dirty="0" smtClean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формулы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MS Mincho"/>
            </a:endParaRPr>
          </a:p>
        </p:txBody>
      </p: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V="1">
            <a:off x="2164060" y="3454333"/>
            <a:ext cx="0" cy="6048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43808" y="2497460"/>
            <a:ext cx="1135874" cy="476726"/>
          </a:xfrm>
          <a:prstGeom prst="roundRect">
            <a:avLst/>
          </a:prstGeom>
          <a:solidFill>
            <a:srgbClr val="F6F4EE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инструкция </a:t>
            </a:r>
            <a:endParaRPr lang="ru-RU" sz="1100" dirty="0" smtClean="0">
              <a:solidFill>
                <a:srgbClr val="FF0000"/>
              </a:solidFill>
              <a:latin typeface="Arial" panose="020B0604020202020204" pitchFamily="34" charset="0"/>
              <a:ea typeface="MS Mincho"/>
            </a:endParaRPr>
          </a:p>
          <a:p>
            <a:pPr algn="ctr"/>
            <a:r>
              <a:rPr lang="ru-RU" sz="1100" dirty="0" smtClean="0">
                <a:solidFill>
                  <a:srgbClr val="FF0000"/>
                </a:solidFill>
                <a:latin typeface="Arial" panose="020B0604020202020204" pitchFamily="34" charset="0"/>
                <a:ea typeface="MS Mincho"/>
              </a:rPr>
              <a:t>пользователя</a:t>
            </a:r>
            <a:endParaRPr lang="ru-RU" sz="1100" dirty="0">
              <a:solidFill>
                <a:srgbClr val="FF0000"/>
              </a:solidFill>
              <a:latin typeface="Arial" panose="020B0604020202020204" pitchFamily="34" charset="0"/>
              <a:ea typeface="MS Mincho"/>
            </a:endParaRPr>
          </a:p>
        </p:txBody>
      </p:sp>
      <p:cxnSp>
        <p:nvCxnSpPr>
          <p:cNvPr id="17" name="Прямая со стрелкой 16"/>
          <p:cNvCxnSpPr>
            <a:stCxn id="16" idx="2"/>
          </p:cNvCxnSpPr>
          <p:nvPr/>
        </p:nvCxnSpPr>
        <p:spPr>
          <a:xfrm>
            <a:off x="3411745" y="2974186"/>
            <a:ext cx="296159" cy="257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527413" y="1129308"/>
            <a:ext cx="4294780" cy="1741200"/>
          </a:xfrm>
          <a:prstGeom prst="roundRect">
            <a:avLst>
              <a:gd name="adj" fmla="val 3880"/>
            </a:avLst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</a:rPr>
              <a:t>сохранить изменения</a:t>
            </a:r>
            <a:r>
              <a:rPr lang="ru-RU" sz="1200" b="1" dirty="0">
                <a:solidFill>
                  <a:srgbClr val="7030A0"/>
                </a:solidFill>
              </a:rPr>
              <a:t> </a:t>
            </a:r>
            <a:r>
              <a:rPr lang="ru-RU" sz="1200" dirty="0" smtClean="0"/>
              <a:t>- 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все 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изменения сохраняются в файл </a:t>
            </a:r>
            <a:r>
              <a:rPr lang="en-US" sz="1200" b="1" dirty="0">
                <a:latin typeface="Arial" panose="020B0604020202020204" pitchFamily="34" charset="0"/>
                <a:ea typeface="MS Mincho"/>
              </a:rPr>
              <a:t>EPOKAZ</a:t>
            </a:r>
            <a:r>
              <a:rPr lang="ru-RU" sz="1200" b="1" dirty="0">
                <a:latin typeface="Arial" panose="020B0604020202020204" pitchFamily="34" charset="0"/>
                <a:ea typeface="MS Mincho"/>
              </a:rPr>
              <a:t>.</a:t>
            </a:r>
            <a:r>
              <a:rPr lang="en-US" sz="1200" b="1" dirty="0">
                <a:latin typeface="Arial" panose="020B0604020202020204" pitchFamily="34" charset="0"/>
                <a:ea typeface="MS Mincho"/>
              </a:rPr>
              <a:t>COD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, который 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находится на сервере пользователя. Изменения </a:t>
            </a:r>
            <a:r>
              <a:rPr lang="ru-RU" sz="1200" b="1" dirty="0">
                <a:latin typeface="Arial" panose="020B0604020202020204" pitchFamily="34" charset="0"/>
                <a:ea typeface="MS Mincho"/>
              </a:rPr>
              <a:t>теряются при его замене 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на новый полученный из ЦНИИОИЗ файл </a:t>
            </a:r>
            <a:r>
              <a:rPr lang="en-US" sz="1200" dirty="0">
                <a:latin typeface="Arial" panose="020B0604020202020204" pitchFamily="34" charset="0"/>
                <a:ea typeface="MS Mincho"/>
              </a:rPr>
              <a:t>EPOKAZ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.</a:t>
            </a:r>
            <a:r>
              <a:rPr lang="en-US" sz="1200" dirty="0">
                <a:latin typeface="Arial" panose="020B0604020202020204" pitchFamily="34" charset="0"/>
                <a:ea typeface="MS Mincho"/>
              </a:rPr>
              <a:t>COD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. Чтобы сохранить все введенные ранее изменения необходимо использовать режим импорта изменений в файл контроля 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ЦНИИОИЗ</a:t>
            </a:r>
            <a:endParaRPr lang="ru-RU" sz="1200" dirty="0"/>
          </a:p>
        </p:txBody>
      </p:sp>
      <p:cxnSp>
        <p:nvCxnSpPr>
          <p:cNvPr id="21" name="Прямая со стрелкой 20"/>
          <p:cNvCxnSpPr>
            <a:stCxn id="14" idx="2"/>
          </p:cNvCxnSpPr>
          <p:nvPr/>
        </p:nvCxnSpPr>
        <p:spPr>
          <a:xfrm flipH="1">
            <a:off x="4139954" y="2870508"/>
            <a:ext cx="2534849" cy="583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529464" y="3484632"/>
            <a:ext cx="4292729" cy="1741200"/>
          </a:xfrm>
          <a:prstGeom prst="roundRect">
            <a:avLst>
              <a:gd name="adj" fmla="val 3880"/>
            </a:avLst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</a:rPr>
              <a:t>При выходе </a:t>
            </a:r>
            <a:r>
              <a:rPr lang="ru-RU" sz="1200" dirty="0"/>
              <a:t>формируются файлы: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200" dirty="0" smtClean="0"/>
              <a:t>- </a:t>
            </a:r>
            <a:r>
              <a:rPr lang="ru-RU" sz="1200" dirty="0"/>
              <a:t>на рабочей станции в </a:t>
            </a:r>
            <a:r>
              <a:rPr lang="ru-RU" sz="1200" dirty="0" smtClean="0"/>
              <a:t>папке </a:t>
            </a:r>
            <a:r>
              <a:rPr lang="ru-RU" sz="1200" dirty="0"/>
              <a:t>VFILE </a:t>
            </a:r>
            <a:r>
              <a:rPr lang="ru-RU" sz="1200" dirty="0" smtClean="0"/>
              <a:t>– </a:t>
            </a:r>
            <a:r>
              <a:rPr lang="ru-RU" sz="1200" b="1" dirty="0" smtClean="0"/>
              <a:t>изменения </a:t>
            </a:r>
            <a:r>
              <a:rPr lang="ru-RU" sz="1200" b="1" dirty="0"/>
              <a:t>в </a:t>
            </a:r>
            <a:r>
              <a:rPr lang="ru-RU" sz="1200" b="1" dirty="0" smtClean="0"/>
              <a:t>контроле</a:t>
            </a:r>
            <a:r>
              <a:rPr lang="ru-RU" sz="1200" dirty="0" smtClean="0"/>
              <a:t>.xls</a:t>
            </a:r>
            <a:r>
              <a:rPr lang="ru-RU" sz="1200" dirty="0"/>
              <a:t>; </a:t>
            </a:r>
            <a:r>
              <a:rPr lang="ru-RU" sz="1200" b="1" dirty="0" smtClean="0"/>
              <a:t>накопление </a:t>
            </a:r>
            <a:r>
              <a:rPr lang="ru-RU" sz="1200" b="1" dirty="0"/>
              <a:t>всех изменений в контроле</a:t>
            </a:r>
            <a:r>
              <a:rPr lang="ru-RU" sz="1200" dirty="0"/>
              <a:t>.xls;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200" dirty="0" smtClean="0"/>
              <a:t>- на </a:t>
            </a:r>
            <a:r>
              <a:rPr lang="ru-RU" sz="1200" dirty="0"/>
              <a:t>сервере </a:t>
            </a:r>
            <a:r>
              <a:rPr lang="ru-RU" sz="1200" b="1" dirty="0" err="1" smtClean="0"/>
              <a:t>openpokaz.dbf</a:t>
            </a:r>
            <a:r>
              <a:rPr lang="ru-RU" sz="1200" dirty="0"/>
              <a:t>, в котором будут </a:t>
            </a:r>
            <a:r>
              <a:rPr lang="ru-RU" sz="1200" dirty="0" smtClean="0"/>
              <a:t>накапливаться </a:t>
            </a:r>
            <a:r>
              <a:rPr lang="ru-RU" sz="1200" dirty="0"/>
              <a:t>все изменения, внесенные в контроли от начала и до конца приема отчетов (для субъектов).</a:t>
            </a:r>
          </a:p>
        </p:txBody>
      </p:sp>
    </p:spTree>
    <p:extLst>
      <p:ext uri="{BB962C8B-B14F-4D97-AF65-F5344CB8AC3E}">
        <p14:creationId xmlns:p14="http://schemas.microsoft.com/office/powerpoint/2010/main" val="30938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9308"/>
            <a:ext cx="4377846" cy="3496636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93928"/>
            <a:ext cx="8639175" cy="65087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/>
              <a:t>Импорт изменений в файл контроля ЦНИИОИЗ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0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C65612-9EF3-4395-BD6D-36240FD3378C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15</a:t>
            </a:fld>
            <a:endParaRPr lang="ru-RU" altLang="ru-RU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056" y="861222"/>
            <a:ext cx="3907984" cy="1505903"/>
          </a:xfrm>
          <a:prstGeom prst="roundRect">
            <a:avLst>
              <a:gd name="adj" fmla="val 3880"/>
            </a:avLst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200" b="1" u="sng" dirty="0" smtClean="0">
                <a:solidFill>
                  <a:srgbClr val="7030A0"/>
                </a:solidFill>
              </a:rPr>
              <a:t>Редактор изменений</a:t>
            </a:r>
            <a:r>
              <a:rPr lang="ru-RU" sz="1200" b="1" dirty="0" smtClean="0">
                <a:solidFill>
                  <a:srgbClr val="7030A0"/>
                </a:solidFill>
              </a:rPr>
              <a:t> </a:t>
            </a:r>
            <a:r>
              <a:rPr lang="ru-RU" sz="1200" dirty="0" smtClean="0"/>
              <a:t>- 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открывает 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список всех накопленных изменений в файле </a:t>
            </a:r>
            <a:r>
              <a:rPr lang="ru-RU" sz="1200" b="1" dirty="0" err="1">
                <a:latin typeface="Arial" panose="020B0604020202020204" pitchFamily="34" charset="0"/>
                <a:ea typeface="MS Mincho"/>
              </a:rPr>
              <a:t>openpokaz.dbf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, внесённых 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пользователем 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от начала и до конца работы со словарем контроля. На этом этапе файл можно </a:t>
            </a:r>
            <a:r>
              <a:rPr lang="ru-RU" sz="1200" dirty="0" smtClean="0">
                <a:latin typeface="Arial" panose="020B0604020202020204" pitchFamily="34" charset="0"/>
                <a:ea typeface="MS Mincho"/>
              </a:rPr>
              <a:t>редактировать </a:t>
            </a:r>
            <a:r>
              <a:rPr lang="ru-RU" sz="1200" dirty="0">
                <a:latin typeface="Arial" panose="020B0604020202020204" pitchFamily="34" charset="0"/>
                <a:ea typeface="MS Mincho"/>
              </a:rPr>
              <a:t>– изменять формулы и удалять записи</a:t>
            </a:r>
            <a:endParaRPr lang="ru-RU" sz="12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907704" y="2209428"/>
            <a:ext cx="360040" cy="122413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076056" y="2490848"/>
            <a:ext cx="3907985" cy="2917686"/>
          </a:xfrm>
          <a:prstGeom prst="roundRect">
            <a:avLst>
              <a:gd name="adj" fmla="val 3880"/>
            </a:avLst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200" b="1" u="sng" dirty="0">
                <a:solidFill>
                  <a:srgbClr val="7030A0"/>
                </a:solidFill>
              </a:rPr>
              <a:t>Начать импорт</a:t>
            </a:r>
            <a:r>
              <a:rPr lang="ru-RU" sz="1200" b="1" dirty="0">
                <a:solidFill>
                  <a:srgbClr val="7030A0"/>
                </a:solidFill>
              </a:rPr>
              <a:t> </a:t>
            </a:r>
            <a:r>
              <a:rPr lang="ru-RU" sz="1200" dirty="0" smtClean="0"/>
              <a:t>- </a:t>
            </a:r>
            <a:r>
              <a:rPr lang="ru-RU" sz="1200" dirty="0"/>
              <a:t>переведет все накопленные изменения из файла </a:t>
            </a:r>
            <a:r>
              <a:rPr lang="ru-RU" sz="1200" dirty="0" err="1"/>
              <a:t>openpokaz.dbf</a:t>
            </a:r>
            <a:r>
              <a:rPr lang="ru-RU" sz="1200" dirty="0"/>
              <a:t> </a:t>
            </a:r>
            <a:r>
              <a:rPr lang="ru-RU" sz="1200" dirty="0" smtClean="0"/>
              <a:t>в </a:t>
            </a:r>
            <a:r>
              <a:rPr lang="ru-RU" sz="1200" dirty="0" err="1" smtClean="0"/>
              <a:t>epokaz.cod</a:t>
            </a:r>
            <a:r>
              <a:rPr lang="ru-RU" sz="1200" dirty="0"/>
              <a:t>, находящийся на сервере пользователя. 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ru-RU" sz="1200" dirty="0" smtClean="0"/>
              <a:t>Если </a:t>
            </a:r>
            <a:r>
              <a:rPr lang="ru-RU" sz="1200" dirty="0"/>
              <a:t>из ЦНИИОИЗ поступит новый вариант файла </a:t>
            </a:r>
            <a:r>
              <a:rPr lang="ru-RU" sz="1200" dirty="0" err="1"/>
              <a:t>epokaz.cod</a:t>
            </a:r>
            <a:r>
              <a:rPr lang="ru-RU" sz="1200" dirty="0"/>
              <a:t> с изменениями, его следует </a:t>
            </a:r>
            <a:r>
              <a:rPr lang="ru-RU" sz="1200" b="1" dirty="0" smtClean="0">
                <a:solidFill>
                  <a:srgbClr val="FF0000"/>
                </a:solidFill>
              </a:rPr>
              <a:t>записать </a:t>
            </a:r>
            <a:r>
              <a:rPr lang="ru-RU" sz="1200" b="1" dirty="0">
                <a:solidFill>
                  <a:srgbClr val="FF0000"/>
                </a:solidFill>
              </a:rPr>
              <a:t>поверх </a:t>
            </a:r>
            <a:r>
              <a:rPr lang="ru-RU" sz="1200" dirty="0"/>
              <a:t>имеющегося собственного файла </a:t>
            </a:r>
            <a:r>
              <a:rPr lang="ru-RU" sz="1200" dirty="0" err="1"/>
              <a:t>epokaz.cod</a:t>
            </a:r>
            <a:r>
              <a:rPr lang="ru-RU" sz="1200" dirty="0"/>
              <a:t> и </a:t>
            </a:r>
            <a:r>
              <a:rPr lang="ru-RU" sz="1200" b="1" dirty="0">
                <a:solidFill>
                  <a:srgbClr val="FF0000"/>
                </a:solidFill>
              </a:rPr>
              <a:t>нажать кнопку «Начать импорт». </a:t>
            </a:r>
            <a:r>
              <a:rPr lang="ru-RU" sz="1200" dirty="0"/>
              <a:t>Обновленный файл  </a:t>
            </a:r>
            <a:r>
              <a:rPr lang="ru-RU" sz="1200" dirty="0" err="1"/>
              <a:t>epokaz.cod</a:t>
            </a:r>
            <a:r>
              <a:rPr lang="ru-RU" sz="1200" dirty="0"/>
              <a:t> будет содержать полный  список контролей (с включенными в него последними изменениями  из ЦНИИОИЗ) и при этом сохранит все накопленные </a:t>
            </a:r>
            <a:r>
              <a:rPr lang="ru-RU" sz="1200" dirty="0" smtClean="0"/>
              <a:t>пользователем </a:t>
            </a:r>
            <a:r>
              <a:rPr lang="ru-RU" sz="1200" dirty="0"/>
              <a:t>изменения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4157954" y="3649588"/>
            <a:ext cx="7954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0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0C56B1-1725-42DC-887B-1E0184F13AE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2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0" y="93928"/>
            <a:ext cx="8639175" cy="65087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r>
              <a:rPr lang="ru-RU" sz="2800" b="1" dirty="0"/>
              <a:t>Система </a:t>
            </a:r>
            <a:r>
              <a:rPr lang="ru-RU" sz="2800" b="1" dirty="0" err="1"/>
              <a:t>МедСтат</a:t>
            </a:r>
            <a:r>
              <a:rPr lang="en-US" sz="2800" b="1" dirty="0"/>
              <a:t>WEB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509" name="Прямоугольник 11"/>
          <p:cNvSpPr>
            <a:spLocks noChangeArrowheads="1"/>
          </p:cNvSpPr>
          <p:nvPr/>
        </p:nvSpPr>
        <p:spPr bwMode="auto">
          <a:xfrm>
            <a:off x="251222" y="744803"/>
            <a:ext cx="889277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altLang="ru-RU" b="1" dirty="0"/>
              <a:t>Регистрационная карточка</a:t>
            </a:r>
            <a:r>
              <a:rPr lang="ru-RU" altLang="ru-RU" dirty="0"/>
              <a:t> ответственных лиц в субъекте по формированию, предоставлению, координации форм государственного статистического наблюдения;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ru-RU" altLang="ru-RU" b="1" dirty="0"/>
              <a:t>Переписка с ФГБУ ЦНИИОИЗ Минздрава России – передача файлов DBF.                        </a:t>
            </a:r>
            <a:r>
              <a:rPr lang="ru-RU" altLang="ru-RU" dirty="0"/>
              <a:t>Данная функция позволяет организовать переписку между работником Субъекта РФ и работником ЦНИИОИЗ, ответственным за проведение форматного контроля файла в формате </a:t>
            </a:r>
            <a:r>
              <a:rPr lang="en-US" altLang="ru-RU" dirty="0"/>
              <a:t>DBF</a:t>
            </a:r>
            <a:r>
              <a:rPr lang="ru-RU" altLang="ru-RU" dirty="0"/>
              <a:t>, содержащего все формы за отчетный год по Субъекту РФ.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0034" y="2999482"/>
            <a:ext cx="40220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u="sng" cap="all" dirty="0"/>
              <a:t>Адрес для входа в систему:</a:t>
            </a:r>
          </a:p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http</a:t>
            </a:r>
            <a:r>
              <a:rPr lang="ru-RU" sz="2000" dirty="0">
                <a:solidFill>
                  <a:srgbClr val="FF0000"/>
                </a:solidFill>
              </a:rPr>
              <a:t>://</a:t>
            </a:r>
            <a:r>
              <a:rPr lang="en-US" sz="2000" dirty="0">
                <a:solidFill>
                  <a:srgbClr val="FF0000"/>
                </a:solidFill>
              </a:rPr>
              <a:t>rain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r>
              <a:rPr lang="en-US" sz="2000" dirty="0" err="1">
                <a:solidFill>
                  <a:srgbClr val="FF0000"/>
                </a:solidFill>
              </a:rPr>
              <a:t>mednet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r>
              <a:rPr lang="en-US" sz="2000" dirty="0" err="1">
                <a:solidFill>
                  <a:srgbClr val="FF0000"/>
                </a:solidFill>
              </a:rPr>
              <a:t>ru</a:t>
            </a:r>
            <a:r>
              <a:rPr lang="ru-RU" sz="2000" dirty="0">
                <a:solidFill>
                  <a:srgbClr val="FF0000"/>
                </a:solidFill>
              </a:rPr>
              <a:t>:5907/</a:t>
            </a:r>
            <a:r>
              <a:rPr lang="en-US" sz="2000" dirty="0">
                <a:solidFill>
                  <a:srgbClr val="FF0000"/>
                </a:solidFill>
              </a:rPr>
              <a:t>med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" b="45551"/>
          <a:stretch>
            <a:fillRect/>
          </a:stretch>
        </p:blipFill>
        <p:spPr bwMode="auto">
          <a:xfrm>
            <a:off x="264187" y="3207016"/>
            <a:ext cx="44862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8863" y="4527518"/>
            <a:ext cx="3544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Для восстановления пароля:</a:t>
            </a:r>
          </a:p>
          <a:p>
            <a:r>
              <a:rPr lang="ru-RU" dirty="0" smtClean="0"/>
              <a:t>направить письмо на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golubev@mednet.ru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53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46D485-EBD7-40B7-977A-1DBCE5E42F8A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2890" y="93928"/>
            <a:ext cx="8639175" cy="65087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>
              <a:tabLst>
                <a:tab pos="266700" algn="l"/>
              </a:tabLst>
              <a:defRPr/>
            </a:pPr>
            <a:r>
              <a:rPr lang="ru-RU" sz="2400" b="1" dirty="0"/>
              <a:t>Региональная учетная карточка исполнителей, ответственных за подготовку годовой отчетности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9" y="808304"/>
            <a:ext cx="8643938" cy="467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4" name="TextBox 17"/>
          <p:cNvSpPr txBox="1">
            <a:spLocks noChangeArrowheads="1"/>
          </p:cNvSpPr>
          <p:nvPr/>
        </p:nvSpPr>
        <p:spPr bwMode="auto">
          <a:xfrm>
            <a:off x="3594499" y="1766096"/>
            <a:ext cx="5084341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Минздрав или профильный департамент субъекта РФ</a:t>
            </a:r>
          </a:p>
        </p:txBody>
      </p:sp>
      <p:sp>
        <p:nvSpPr>
          <p:cNvPr id="22535" name="TextBox 18"/>
          <p:cNvSpPr txBox="1">
            <a:spLocks noChangeArrowheads="1"/>
          </p:cNvSpPr>
          <p:nvPr/>
        </p:nvSpPr>
        <p:spPr bwMode="auto">
          <a:xfrm>
            <a:off x="4737499" y="2295263"/>
            <a:ext cx="3862019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МИАЦ или бюро статистики субъекта РФ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128965" y="1923521"/>
            <a:ext cx="432197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305303" y="2436812"/>
            <a:ext cx="432197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4888706" y="3004346"/>
            <a:ext cx="3694216" cy="307777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b="1" dirty="0">
                <a:solidFill>
                  <a:srgbClr val="FF0000"/>
                </a:solidFill>
              </a:rPr>
              <a:t>Ответственные по отдельным формам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4888706" y="3274220"/>
            <a:ext cx="280988" cy="146843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93928"/>
            <a:ext cx="8639175" cy="65087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b="1" dirty="0"/>
              <a:t>Переписка с Субъектами РФ - прием файлов DBF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556" name="Прямоугольник 2"/>
          <p:cNvSpPr>
            <a:spLocks noChangeArrowheads="1"/>
          </p:cNvSpPr>
          <p:nvPr/>
        </p:nvSpPr>
        <p:spPr bwMode="auto">
          <a:xfrm>
            <a:off x="280990" y="813595"/>
            <a:ext cx="859393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/>
              <a:t>организация передачи файлов, содержащих формы за отчетный период;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/>
              <a:t>контроль хода форматного контроля файлов в ЦНИИОИЗ;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altLang="ru-RU"/>
              <a:t>получения от ЦНИИОИЗ либо: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ru-RU" altLang="ru-RU" b="1" u="sng"/>
              <a:t>подтверждения </a:t>
            </a:r>
            <a:r>
              <a:rPr lang="ru-RU" altLang="ru-RU"/>
              <a:t>об успешном выполнении форматного контроля файлов и переходе к следующим этапам проработки форм;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ru-RU" altLang="ru-RU" b="1" u="sng"/>
              <a:t>отказа в приеме файла </a:t>
            </a:r>
            <a:r>
              <a:rPr lang="ru-RU" altLang="ru-RU"/>
              <a:t>с указанием причины. 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3"/>
          <a:srcRect r="16541" b="45629"/>
          <a:stretch/>
        </p:blipFill>
        <p:spPr bwMode="auto">
          <a:xfrm>
            <a:off x="280988" y="2702721"/>
            <a:ext cx="8476060" cy="240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7609F4-C472-43DC-A6B3-D3FCDE23061F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9" y="94393"/>
            <a:ext cx="8639159" cy="650312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Новое сообщение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862" y="-22820"/>
            <a:ext cx="1318846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184" y="886281"/>
            <a:ext cx="8616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Для начала переписки необходимо создать СООБЩЕНИЕ для это нужно нажать на клавишу </a:t>
            </a:r>
            <a:r>
              <a:rPr lang="ru-RU" b="1" dirty="0">
                <a:solidFill>
                  <a:prstClr val="black"/>
                </a:solidFill>
              </a:rPr>
              <a:t>«Новое </a:t>
            </a:r>
            <a:r>
              <a:rPr lang="ru-RU" b="1" dirty="0" err="1" smtClean="0">
                <a:solidFill>
                  <a:prstClr val="black"/>
                </a:solidFill>
              </a:rPr>
              <a:t>сооб</a:t>
            </a:r>
            <a:r>
              <a:rPr lang="ru-RU" b="1" dirty="0">
                <a:solidFill>
                  <a:prstClr val="black"/>
                </a:solidFill>
              </a:rPr>
              <a:t>.» </a:t>
            </a:r>
            <a:r>
              <a:rPr lang="ru-RU" dirty="0">
                <a:solidFill>
                  <a:prstClr val="black"/>
                </a:solidFill>
              </a:rPr>
              <a:t>или на соответствующий </a:t>
            </a:r>
            <a:r>
              <a:rPr lang="ru-RU" b="1" dirty="0">
                <a:solidFill>
                  <a:prstClr val="black"/>
                </a:solidFill>
              </a:rPr>
              <a:t>значок</a:t>
            </a:r>
            <a:r>
              <a:rPr lang="ru-RU" dirty="0">
                <a:solidFill>
                  <a:prstClr val="black"/>
                </a:solidFill>
              </a:rPr>
              <a:t> (см. панель инструментов)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0" y="1537946"/>
            <a:ext cx="2713307" cy="92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703385" y="1552389"/>
            <a:ext cx="738554" cy="6667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4525" y="1552391"/>
            <a:ext cx="4683323" cy="910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5846910" y="1799168"/>
            <a:ext cx="1632415" cy="5641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184" y="2668282"/>
            <a:ext cx="863547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</a:rPr>
              <a:t>В результате выполнения данного действия функция создаст новое сообщение со статусом редактируемое (</a:t>
            </a:r>
            <a:r>
              <a:rPr lang="en-US" b="1" dirty="0">
                <a:solidFill>
                  <a:prstClr val="black"/>
                </a:solidFill>
              </a:rPr>
              <a:t>Edit</a:t>
            </a:r>
            <a:r>
              <a:rPr lang="ru-RU" dirty="0" smtClean="0">
                <a:solidFill>
                  <a:prstClr val="black"/>
                </a:solidFill>
              </a:rPr>
              <a:t>), </a:t>
            </a:r>
            <a:r>
              <a:rPr lang="ru-RU" dirty="0">
                <a:solidFill>
                  <a:prstClr val="black"/>
                </a:solidFill>
              </a:rPr>
              <a:t>предложит заполнить реквизиты сообщения и загрузить файлы, содержащие электронные документы.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FF0000"/>
                </a:solidFill>
              </a:rPr>
              <a:t>Внимание! Сформировать новое сообщение, если не было ответа на ранее отправленное сообщение невозможно.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185" y="4039531"/>
            <a:ext cx="8511000" cy="1210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80653" y="4644986"/>
            <a:ext cx="2791500" cy="5302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9" y="94393"/>
            <a:ext cx="8639159" cy="650312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Новое сообщение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862" y="-22820"/>
            <a:ext cx="1318846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4" y="895615"/>
            <a:ext cx="8680065" cy="407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42105" y="2022394"/>
            <a:ext cx="3702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Сопроводительный текст </a:t>
            </a:r>
            <a:r>
              <a:rPr lang="ru-RU" sz="1600" b="1" dirty="0">
                <a:solidFill>
                  <a:srgbClr val="FF0000"/>
                </a:solidFill>
              </a:rPr>
              <a:t>сообщения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834" y="3136245"/>
            <a:ext cx="4323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>
                <a:solidFill>
                  <a:srgbClr val="FF0000"/>
                </a:solidFill>
              </a:rPr>
              <a:t>Файлы </a:t>
            </a:r>
            <a:r>
              <a:rPr lang="ru-RU" sz="1600" b="1" dirty="0">
                <a:solidFill>
                  <a:srgbClr val="FF0000"/>
                </a:solidFill>
              </a:rPr>
              <a:t>с электронными </a:t>
            </a:r>
            <a:r>
              <a:rPr lang="ru-RU" sz="1600" b="1" dirty="0" smtClean="0">
                <a:solidFill>
                  <a:srgbClr val="FF0000"/>
                </a:solidFill>
              </a:rPr>
              <a:t>документами: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rgbClr val="FF0000"/>
                </a:solidFill>
              </a:rPr>
              <a:t>RAR – </a:t>
            </a:r>
            <a:r>
              <a:rPr lang="ru-RU" sz="1600" b="1" dirty="0">
                <a:solidFill>
                  <a:srgbClr val="FF0000"/>
                </a:solidFill>
              </a:rPr>
              <a:t>архив; </a:t>
            </a:r>
            <a:r>
              <a:rPr lang="en-US" sz="1600" b="1" dirty="0">
                <a:solidFill>
                  <a:srgbClr val="FF0000"/>
                </a:solidFill>
              </a:rPr>
              <a:t>RTF, PDF, TXT, DOCX </a:t>
            </a:r>
            <a:r>
              <a:rPr lang="ru-RU" sz="1600" b="1" dirty="0">
                <a:solidFill>
                  <a:srgbClr val="FF0000"/>
                </a:solidFill>
              </a:rPr>
              <a:t>и </a:t>
            </a:r>
            <a:r>
              <a:rPr lang="en-US" sz="1600" b="1" dirty="0">
                <a:solidFill>
                  <a:srgbClr val="FF0000"/>
                </a:solidFill>
              </a:rPr>
              <a:t>OTD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32340" y="1192555"/>
            <a:ext cx="369277" cy="3333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83571" y="4494555"/>
            <a:ext cx="879231" cy="3333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045" y="3441481"/>
            <a:ext cx="3623098" cy="92333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rgbClr val="00B050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ru-RU" sz="1800" dirty="0">
                <a:solidFill>
                  <a:srgbClr val="00B050"/>
                </a:solidFill>
              </a:rPr>
              <a:t>Сохранить текст сообщения для дальнейшей корректировки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296784" y="1865587"/>
            <a:ext cx="672695" cy="144517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929252" y="4064001"/>
            <a:ext cx="2144110" cy="534276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1263854" y="1192555"/>
            <a:ext cx="369277" cy="333376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862679" y="4494555"/>
            <a:ext cx="917502" cy="333376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1" y="880491"/>
            <a:ext cx="8707836" cy="412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9" y="94393"/>
            <a:ext cx="8639159" cy="650312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Загрузка файла</a:t>
            </a:r>
            <a:endParaRPr lang="ru-RU" sz="2400" b="1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862" y="-22820"/>
            <a:ext cx="1318846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91356" y="4203514"/>
            <a:ext cx="879231" cy="333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68015" y="2709444"/>
            <a:ext cx="348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сведения о характере </a:t>
            </a:r>
            <a:r>
              <a:rPr lang="ru-RU" sz="1400" b="1" dirty="0" smtClean="0">
                <a:solidFill>
                  <a:srgbClr val="FF0000"/>
                </a:solidFill>
              </a:rPr>
              <a:t>документа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0402" y="2634536"/>
            <a:ext cx="4056185" cy="410777"/>
          </a:xfrm>
          <a:prstGeom prst="roundRect">
            <a:avLst>
              <a:gd name="adj" fmla="val 239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4833" y="4103663"/>
            <a:ext cx="3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54217" y="3170401"/>
            <a:ext cx="3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235569" y="3293159"/>
            <a:ext cx="257908" cy="95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301202" y="3170401"/>
            <a:ext cx="3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582554" y="3293159"/>
            <a:ext cx="257908" cy="95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326425" y="2696214"/>
            <a:ext cx="962025" cy="10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DBF </a:t>
            </a:r>
            <a:r>
              <a:rPr lang="ru-RU" sz="7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база с формами</a:t>
            </a:r>
            <a:endParaRPr lang="ru-RU" sz="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35217" y="2665592"/>
            <a:ext cx="31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99" y="94393"/>
            <a:ext cx="8639159" cy="650312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Получение </a:t>
            </a:r>
            <a:r>
              <a:rPr lang="ru-RU" sz="2400" b="1" dirty="0"/>
              <a:t>ответа из ЦНИИОИЗ</a:t>
            </a: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862" y="-22820"/>
            <a:ext cx="1318846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8" y="799353"/>
            <a:ext cx="2814498" cy="730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Овал 21"/>
          <p:cNvSpPr/>
          <p:nvPr/>
        </p:nvSpPr>
        <p:spPr>
          <a:xfrm>
            <a:off x="5869993" y="826472"/>
            <a:ext cx="647220" cy="5502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078" y="883569"/>
            <a:ext cx="4847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Проверка поступивших сообщений и обновление сведений в разделе «Почтовая переписка</a:t>
            </a:r>
            <a:r>
              <a:rPr lang="ru-RU" sz="1400" dirty="0" smtClean="0">
                <a:solidFill>
                  <a:prstClr val="black"/>
                </a:solidFill>
              </a:rPr>
              <a:t>»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5" y="1670176"/>
            <a:ext cx="8425723" cy="114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7747" y="1367259"/>
            <a:ext cx="4000006" cy="36933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 &lt; </a:t>
            </a:r>
            <a:r>
              <a:rPr lang="ru-RU" b="1" dirty="0" smtClean="0">
                <a:solidFill>
                  <a:prstClr val="black"/>
                </a:solidFill>
              </a:rPr>
              <a:t> Сообщение </a:t>
            </a:r>
            <a:r>
              <a:rPr lang="ru-RU" b="1" dirty="0">
                <a:solidFill>
                  <a:prstClr val="black"/>
                </a:solidFill>
              </a:rPr>
              <a:t>в адрес ЦНИИОИЗ</a:t>
            </a:r>
          </a:p>
        </p:txBody>
      </p:sp>
      <p:sp>
        <p:nvSpPr>
          <p:cNvPr id="24" name="Овал 23"/>
          <p:cNvSpPr/>
          <p:nvPr/>
        </p:nvSpPr>
        <p:spPr>
          <a:xfrm>
            <a:off x="746026" y="2064040"/>
            <a:ext cx="423211" cy="30544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stCxn id="24" idx="7"/>
            <a:endCxn id="4" idx="2"/>
          </p:cNvCxnSpPr>
          <p:nvPr/>
        </p:nvCxnSpPr>
        <p:spPr>
          <a:xfrm flipV="1">
            <a:off x="1107259" y="1736591"/>
            <a:ext cx="1650491" cy="3721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57749" y="2971128"/>
            <a:ext cx="2729017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 &gt;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Ответ из ЦНИИОИЗ</a:t>
            </a:r>
          </a:p>
        </p:txBody>
      </p:sp>
      <p:sp>
        <p:nvSpPr>
          <p:cNvPr id="28" name="Овал 27"/>
          <p:cNvSpPr/>
          <p:nvPr/>
        </p:nvSpPr>
        <p:spPr>
          <a:xfrm>
            <a:off x="746026" y="2367731"/>
            <a:ext cx="423211" cy="3054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>
            <a:stCxn id="28" idx="5"/>
            <a:endCxn id="25" idx="0"/>
          </p:cNvCxnSpPr>
          <p:nvPr/>
        </p:nvCxnSpPr>
        <p:spPr>
          <a:xfrm>
            <a:off x="1107259" y="2628445"/>
            <a:ext cx="1014999" cy="342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42499" y="3344007"/>
            <a:ext cx="87939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u="sng" cap="all" dirty="0">
                <a:solidFill>
                  <a:prstClr val="black"/>
                </a:solidFill>
              </a:rPr>
              <a:t>Ответом на отправленное сообщение может быть: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>
                <a:solidFill>
                  <a:prstClr val="black"/>
                </a:solidFill>
              </a:rPr>
              <a:t>Акцептование сообщений </a:t>
            </a:r>
            <a:r>
              <a:rPr lang="ru-RU" sz="1600" dirty="0" smtClean="0">
                <a:solidFill>
                  <a:prstClr val="black"/>
                </a:solidFill>
              </a:rPr>
              <a:t>статус </a:t>
            </a:r>
            <a:r>
              <a:rPr lang="ru-RU" sz="1600" dirty="0">
                <a:solidFill>
                  <a:prstClr val="black"/>
                </a:solidFill>
              </a:rPr>
              <a:t>сообщения поменяется на «Принято» - </a:t>
            </a:r>
            <a:r>
              <a:rPr lang="ru-RU" sz="1600" b="1" dirty="0">
                <a:solidFill>
                  <a:prstClr val="black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1600" b="1" dirty="0" smtClean="0">
                <a:solidFill>
                  <a:prstClr val="black"/>
                </a:solidFill>
              </a:rPr>
              <a:t>»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1"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</a:rPr>
              <a:t>Направленный файл </a:t>
            </a:r>
            <a:r>
              <a:rPr lang="ru-RU" sz="1600" b="1" dirty="0" smtClean="0">
                <a:solidFill>
                  <a:prstClr val="black"/>
                </a:solidFill>
              </a:rPr>
              <a:t>успешно прошел технологический контроль </a:t>
            </a:r>
            <a:r>
              <a:rPr lang="ru-RU" sz="1600" dirty="0" smtClean="0">
                <a:solidFill>
                  <a:prstClr val="black"/>
                </a:solidFill>
              </a:rPr>
              <a:t>и принят к дальнейшей проработке.</a:t>
            </a:r>
            <a:endParaRPr lang="ru-RU" sz="1600" dirty="0">
              <a:solidFill>
                <a:prstClr val="black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1600" b="1" dirty="0">
                <a:solidFill>
                  <a:prstClr val="black"/>
                </a:solidFill>
              </a:rPr>
              <a:t>Отклонение сообщения </a:t>
            </a:r>
            <a:r>
              <a:rPr lang="ru-RU" sz="1600" dirty="0" smtClean="0">
                <a:solidFill>
                  <a:prstClr val="black"/>
                </a:solidFill>
              </a:rPr>
              <a:t>в </a:t>
            </a:r>
            <a:r>
              <a:rPr lang="ru-RU" sz="1600" dirty="0">
                <a:solidFill>
                  <a:prstClr val="black"/>
                </a:solidFill>
              </a:rPr>
              <a:t>данном случае статус </a:t>
            </a:r>
            <a:r>
              <a:rPr lang="ru-RU" sz="1600" dirty="0" smtClean="0">
                <a:solidFill>
                  <a:prstClr val="black"/>
                </a:solidFill>
              </a:rPr>
              <a:t>изменится </a:t>
            </a:r>
            <a:r>
              <a:rPr lang="ru-RU" sz="1600" dirty="0">
                <a:solidFill>
                  <a:prstClr val="black"/>
                </a:solidFill>
              </a:rPr>
              <a:t>на «ОШИБКА</a:t>
            </a:r>
            <a:r>
              <a:rPr lang="ru-RU" sz="1600" dirty="0" smtClean="0">
                <a:solidFill>
                  <a:prstClr val="black"/>
                </a:solidFill>
              </a:rPr>
              <a:t>» - </a:t>
            </a:r>
            <a:r>
              <a:rPr lang="ru-RU" sz="1600" b="1" dirty="0" smtClean="0">
                <a:solidFill>
                  <a:prstClr val="black"/>
                </a:solidFill>
              </a:rPr>
              <a:t>«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ru-RU" sz="1600" b="1" dirty="0" smtClean="0">
                <a:solidFill>
                  <a:prstClr val="black"/>
                </a:solidFill>
              </a:rPr>
              <a:t>»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1"/>
            <a:r>
              <a:rPr lang="ru-RU" sz="1600" dirty="0" smtClean="0">
                <a:solidFill>
                  <a:prstClr val="black"/>
                </a:solidFill>
              </a:rPr>
              <a:t>Будет выслан </a:t>
            </a:r>
            <a:r>
              <a:rPr lang="ru-RU" sz="1600" dirty="0">
                <a:solidFill>
                  <a:prstClr val="black"/>
                </a:solidFill>
              </a:rPr>
              <a:t>ответ с текстом, характеризующим причину </a:t>
            </a:r>
            <a:r>
              <a:rPr lang="ru-RU" sz="1600" dirty="0" smtClean="0">
                <a:solidFill>
                  <a:prstClr val="black"/>
                </a:solidFill>
              </a:rPr>
              <a:t>отклонения. </a:t>
            </a:r>
          </a:p>
          <a:p>
            <a:pPr lvl="1"/>
            <a:r>
              <a:rPr lang="ru-RU" sz="1600" dirty="0" smtClean="0">
                <a:solidFill>
                  <a:prstClr val="black"/>
                </a:solidFill>
              </a:rPr>
              <a:t>К </a:t>
            </a:r>
            <a:r>
              <a:rPr lang="ru-RU" sz="1600" dirty="0">
                <a:solidFill>
                  <a:prstClr val="black"/>
                </a:solidFill>
              </a:rPr>
              <a:t>сообщению могут быть приложены файлы. 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245466" y="946137"/>
            <a:ext cx="455973" cy="46107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90" y="93928"/>
            <a:ext cx="8639175" cy="650876"/>
          </a:xfr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274638">
              <a:tabLst>
                <a:tab pos="266700" algn="l"/>
              </a:tabLst>
              <a:defRPr/>
            </a:pPr>
            <a:r>
              <a:rPr lang="ru-RU" sz="2800" b="1" dirty="0" smtClean="0"/>
              <a:t>Обязательные контроли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896543" y="-22490"/>
            <a:ext cx="1319213" cy="1203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0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382672B-527B-46BB-87B3-EABFEE6ADF87}" type="slidenum">
              <a:rPr lang="ru-RU" altLang="ru-RU" smtClean="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ru-RU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242890" y="785768"/>
            <a:ext cx="86305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74638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При наличии ошибок в ключевых математических контролях, выгрузка базы по территории будет невозможна!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2890" y="2281436"/>
            <a:ext cx="8686800" cy="2736304"/>
            <a:chOff x="272214" y="1863188"/>
            <a:chExt cx="8686800" cy="273630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b="9492"/>
            <a:stretch/>
          </p:blipFill>
          <p:spPr>
            <a:xfrm>
              <a:off x="272214" y="1863188"/>
              <a:ext cx="8686800" cy="2736304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5735537" y="3126482"/>
              <a:ext cx="504056" cy="72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523" y="4496734"/>
            <a:ext cx="2118883" cy="92982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2771801" y="2857500"/>
            <a:ext cx="1656184" cy="339569"/>
          </a:xfrm>
          <a:prstGeom prst="roundRect">
            <a:avLst>
              <a:gd name="adj" fmla="val 746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noFill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420983" y="3027284"/>
            <a:ext cx="65507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3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ЦНИИОИЗ 97-2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презентации ЦНИИОИЗ 97-200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ЦНИИОИЗ 97-2003</Template>
  <TotalTime>3191</TotalTime>
  <Words>1276</Words>
  <Application>Microsoft Office PowerPoint</Application>
  <PresentationFormat>Экран (16:10)</PresentationFormat>
  <Paragraphs>125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Шаблон презентации ЦНИИОИЗ 97-2003</vt:lpstr>
      <vt:lpstr>1_Шаблон презентации ЦНИИОИЗ 97-2003</vt:lpstr>
      <vt:lpstr>Презентация PowerPoint</vt:lpstr>
      <vt:lpstr>Презентация PowerPoint</vt:lpstr>
      <vt:lpstr>Презентация PowerPoint</vt:lpstr>
      <vt:lpstr>Переписка с Субъектами РФ - прием файлов DBF</vt:lpstr>
      <vt:lpstr>Новое сообщение</vt:lpstr>
      <vt:lpstr>Новое сообщение</vt:lpstr>
      <vt:lpstr>Загрузка файла</vt:lpstr>
      <vt:lpstr>Получение ответа из ЦНИИОИЗ</vt:lpstr>
      <vt:lpstr>Обязательные контроли</vt:lpstr>
      <vt:lpstr>Обязательные контроли</vt:lpstr>
      <vt:lpstr>Текстовые методики контроля</vt:lpstr>
      <vt:lpstr>Текстовые методики контроля</vt:lpstr>
      <vt:lpstr>Внесение изменений в собственный словарь контроля </vt:lpstr>
      <vt:lpstr>Редактирование словарей условий контроля</vt:lpstr>
      <vt:lpstr>Импорт изменений в файл контроля ЦНИИОИЗ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Лисненко А.А</dc:creator>
  <cp:lastModifiedBy>ГолубевНА</cp:lastModifiedBy>
  <cp:revision>208</cp:revision>
  <cp:lastPrinted>2017-09-28T20:25:10Z</cp:lastPrinted>
  <dcterms:created xsi:type="dcterms:W3CDTF">2015-09-10T08:43:19Z</dcterms:created>
  <dcterms:modified xsi:type="dcterms:W3CDTF">2018-11-30T06:26:15Z</dcterms:modified>
</cp:coreProperties>
</file>